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9" r:id="rId3"/>
    <p:sldId id="260" r:id="rId4"/>
    <p:sldId id="261" r:id="rId5"/>
    <p:sldId id="262" r:id="rId6"/>
    <p:sldId id="263" r:id="rId7"/>
    <p:sldId id="264" r:id="rId8"/>
    <p:sldId id="258" r:id="rId9"/>
    <p:sldId id="274" r:id="rId10"/>
    <p:sldId id="275" r:id="rId11"/>
    <p:sldId id="276" r:id="rId12"/>
    <p:sldId id="277" r:id="rId13"/>
    <p:sldId id="278" r:id="rId14"/>
    <p:sldId id="279" r:id="rId15"/>
    <p:sldId id="280" r:id="rId16"/>
    <p:sldId id="282" r:id="rId17"/>
    <p:sldId id="281" r:id="rId18"/>
    <p:sldId id="268" r:id="rId19"/>
    <p:sldId id="270" r:id="rId20"/>
    <p:sldId id="271" r:id="rId21"/>
  </p:sldIdLst>
  <p:sldSz cx="12192000" cy="6858000"/>
  <p:notesSz cx="6858000" cy="9144000"/>
  <p:embeddedFontLst>
    <p:embeddedFont>
      <p:font typeface="Anton" pitchFamily="2" charset="0"/>
      <p:regular r:id="rId22"/>
    </p:embeddedFont>
    <p:embeddedFont>
      <p:font typeface="Fira Sans Extra Condensed SemiBold" panose="020B0604020202020204"/>
      <p:regular r:id="rId23"/>
      <p:bold r:id="rId24"/>
      <p:italic r:id="rId25"/>
      <p:boldItalic r:id="rId26"/>
    </p:embeddedFont>
    <p:embeddedFont>
      <p:font typeface="Lobster" panose="00000500000000000000" pitchFamily="2" charset="0"/>
      <p:regular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EBC"/>
    <a:srgbClr val="023047"/>
    <a:srgbClr val="FB8500"/>
    <a:srgbClr val="8ECAE6"/>
    <a:srgbClr val="FFB7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62" autoAdjust="0"/>
    <p:restoredTop sz="94660"/>
  </p:normalViewPr>
  <p:slideViewPr>
    <p:cSldViewPr snapToGrid="0" showGuides="1">
      <p:cViewPr>
        <p:scale>
          <a:sx n="75" d="100"/>
          <a:sy n="75" d="100"/>
        </p:scale>
        <p:origin x="110" y="221"/>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010EA-FBB7-4AFF-B71A-56CD608AA5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27349A8-2F0F-448C-8CFE-49CC11A47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BCFC0F1B-E1CB-4F88-B3E8-7DF00636C6D3}"/>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5" name="Footer Placeholder 4">
            <a:extLst>
              <a:ext uri="{FF2B5EF4-FFF2-40B4-BE49-F238E27FC236}">
                <a16:creationId xmlns:a16="http://schemas.microsoft.com/office/drawing/2014/main" id="{A6244DD9-7444-4420-A868-40480F72D4F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D2768FD-1604-45D5-90DF-412098E7318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50739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2836-EA75-4066-8A32-57131FB73C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BD2499A-C15A-4348-BAE9-D9FAEFE31B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726BD3F-E8AD-45D8-A6F2-5072437D90B5}"/>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5" name="Footer Placeholder 4">
            <a:extLst>
              <a:ext uri="{FF2B5EF4-FFF2-40B4-BE49-F238E27FC236}">
                <a16:creationId xmlns:a16="http://schemas.microsoft.com/office/drawing/2014/main" id="{6C9A02F0-E2A8-4531-8165-4D9F12DF685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2069E48-1AF6-4B1D-B3C8-29ED353A26A1}"/>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354436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15290-F640-421B-90E1-B8CC5E91F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F67641E-077F-43B8-9C2C-C3FE990D07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503B79E-AF33-4BFC-A4C3-62C17E86F521}"/>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5" name="Footer Placeholder 4">
            <a:extLst>
              <a:ext uri="{FF2B5EF4-FFF2-40B4-BE49-F238E27FC236}">
                <a16:creationId xmlns:a16="http://schemas.microsoft.com/office/drawing/2014/main" id="{3EAF0374-967C-4916-B860-7E3BE014690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A46996F-838E-4EF0-8A08-10AE086EC81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39832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C9E4-F8D5-4A6A-B9D7-C8FD7A3B00E7}"/>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454BBC5-889A-4DEF-BBE0-6654CFB55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5554580-0677-4000-B19F-895106A1BF45}"/>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5" name="Footer Placeholder 4">
            <a:extLst>
              <a:ext uri="{FF2B5EF4-FFF2-40B4-BE49-F238E27FC236}">
                <a16:creationId xmlns:a16="http://schemas.microsoft.com/office/drawing/2014/main" id="{2992D1FA-AF7A-46D3-A0A8-D493469BDB2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2B0EA6F-B447-4E79-9CD5-2811337902E7}"/>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96143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E9D-4E27-49A5-8283-0291F9ED26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B89E6E5-4746-4A2C-A368-588B3D8C5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2F8E18-B7EB-4213-919A-E3E04479F3A6}"/>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5" name="Footer Placeholder 4">
            <a:extLst>
              <a:ext uri="{FF2B5EF4-FFF2-40B4-BE49-F238E27FC236}">
                <a16:creationId xmlns:a16="http://schemas.microsoft.com/office/drawing/2014/main" id="{13EBA76F-0292-4C9D-88D3-9CC62830AC5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B9B4F4D-4A0F-489D-AB19-91FA3EE71649}"/>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57342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F05E-05C7-4E18-A151-DD7136185F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88CCF76-160B-4C62-9521-4537CA938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A1379530-3635-4A47-B0BF-99D25ABE3D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0231934-A036-44B7-8182-347A982BCB27}"/>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6" name="Footer Placeholder 5">
            <a:extLst>
              <a:ext uri="{FF2B5EF4-FFF2-40B4-BE49-F238E27FC236}">
                <a16:creationId xmlns:a16="http://schemas.microsoft.com/office/drawing/2014/main" id="{23E02553-537D-404D-BA56-4A52A37D620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3B7F514-579F-45A9-ADCA-32EA28196CAF}"/>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00008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6DD0-13BF-4381-BAEE-F72AFBDC49C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C9A9B0A-760D-4025-AF3D-4CD4CC9A5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4510E5-4A2F-4677-855D-F7C1868C8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A5AC815-BACE-4EC7-95EC-DF135CB87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89FCA-99C1-4255-B26A-94DE5DE52D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C8323E1E-AA84-4F44-9CB7-FF783391BA42}"/>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8" name="Footer Placeholder 7">
            <a:extLst>
              <a:ext uri="{FF2B5EF4-FFF2-40B4-BE49-F238E27FC236}">
                <a16:creationId xmlns:a16="http://schemas.microsoft.com/office/drawing/2014/main" id="{DD08B4FF-B50D-4CB1-B0F6-8E6A8EAC5E3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68183F2-9E1E-441F-BE5A-32A8E66D9A23}"/>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26394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4FC4-D9DD-41BF-A0B0-420540D315B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BD3A3E57-02DC-4F2C-8E45-775607E8FDF4}"/>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4" name="Footer Placeholder 3">
            <a:extLst>
              <a:ext uri="{FF2B5EF4-FFF2-40B4-BE49-F238E27FC236}">
                <a16:creationId xmlns:a16="http://schemas.microsoft.com/office/drawing/2014/main" id="{9A85938F-4BB7-4C84-A179-1B51C411BD7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00C5D4C1-F9F3-460B-A082-FA15A657A5E4}"/>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80369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4544E-EF13-4F81-9B1F-B4AA85D752E6}"/>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3" name="Footer Placeholder 2">
            <a:extLst>
              <a:ext uri="{FF2B5EF4-FFF2-40B4-BE49-F238E27FC236}">
                <a16:creationId xmlns:a16="http://schemas.microsoft.com/office/drawing/2014/main" id="{DCEEE7F9-8F76-43DF-8EB8-530847F4B59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B38C5C4-B8CE-44AC-8E60-DEFBA4C093A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65209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54E9-EC7B-4F3F-BF66-82A6E1657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C2203D5F-A5FC-4270-8E8D-978482A7B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B99CD50-B29C-411A-84EE-C7261B36D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DE16C-81D5-403C-BF76-A7909A3B0CA2}"/>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6" name="Footer Placeholder 5">
            <a:extLst>
              <a:ext uri="{FF2B5EF4-FFF2-40B4-BE49-F238E27FC236}">
                <a16:creationId xmlns:a16="http://schemas.microsoft.com/office/drawing/2014/main" id="{FDE83D3D-ED20-405E-8A61-AFBF282E6CB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A4CAE46-4DE6-4CF6-AFB9-7B794D71655A}"/>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8662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EF80-E457-4CD6-8910-019CFE14C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033D2F39-3AC6-4DB4-89D9-4F113D6667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6DF860-682E-45CE-9D7F-467BA1DF7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75DAA-AD20-479B-8E18-D0221DDE50F4}"/>
              </a:ext>
            </a:extLst>
          </p:cNvPr>
          <p:cNvSpPr>
            <a:spLocks noGrp="1"/>
          </p:cNvSpPr>
          <p:nvPr>
            <p:ph type="dt" sz="half" idx="10"/>
          </p:nvPr>
        </p:nvSpPr>
        <p:spPr/>
        <p:txBody>
          <a:bodyPr/>
          <a:lstStyle/>
          <a:p>
            <a:fld id="{FDEE6830-7487-490E-B6D3-0E5A1D1BFD27}" type="datetimeFigureOut">
              <a:rPr lang="en-PH" smtClean="0"/>
              <a:t>10/06/2024</a:t>
            </a:fld>
            <a:endParaRPr lang="en-PH"/>
          </a:p>
        </p:txBody>
      </p:sp>
      <p:sp>
        <p:nvSpPr>
          <p:cNvPr id="6" name="Footer Placeholder 5">
            <a:extLst>
              <a:ext uri="{FF2B5EF4-FFF2-40B4-BE49-F238E27FC236}">
                <a16:creationId xmlns:a16="http://schemas.microsoft.com/office/drawing/2014/main" id="{DDB6B4DE-6B51-45DC-8B98-0239C5195F9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BDD55E6-B5D4-4652-B0EA-C1BD76C0FE6A}"/>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358869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E6ED3-5F12-4452-A73E-DB9B2C1E6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8B03145-EB17-47CA-899E-264A8F7A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19ECB5-83DA-455E-B268-E05EF4C96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E6830-7487-490E-B6D3-0E5A1D1BFD27}" type="datetimeFigureOut">
              <a:rPr lang="en-PH" smtClean="0"/>
              <a:t>10/06/2024</a:t>
            </a:fld>
            <a:endParaRPr lang="en-PH"/>
          </a:p>
        </p:txBody>
      </p:sp>
      <p:sp>
        <p:nvSpPr>
          <p:cNvPr id="5" name="Footer Placeholder 4">
            <a:extLst>
              <a:ext uri="{FF2B5EF4-FFF2-40B4-BE49-F238E27FC236}">
                <a16:creationId xmlns:a16="http://schemas.microsoft.com/office/drawing/2014/main" id="{A83C9779-9937-4AC5-82B6-AF636FFE48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778F06E-E7BD-49CE-8D13-8AFE92BC4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F5035-032B-45E3-AEE7-91EC8A31F594}" type="slidenum">
              <a:rPr lang="en-PH" smtClean="0"/>
              <a:t>‹#›</a:t>
            </a:fld>
            <a:endParaRPr lang="en-PH"/>
          </a:p>
        </p:txBody>
      </p:sp>
    </p:spTree>
    <p:extLst>
      <p:ext uri="{BB962C8B-B14F-4D97-AF65-F5344CB8AC3E}">
        <p14:creationId xmlns:p14="http://schemas.microsoft.com/office/powerpoint/2010/main" val="4294212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1">
            <a:extLst>
              <a:ext uri="{FF2B5EF4-FFF2-40B4-BE49-F238E27FC236}">
                <a16:creationId xmlns:a16="http://schemas.microsoft.com/office/drawing/2014/main" id="{99ADA206-5C65-4AD6-8470-3E43BBB9C2BF}"/>
              </a:ext>
            </a:extLst>
          </p:cNvPr>
          <p:cNvSpPr/>
          <p:nvPr/>
        </p:nvSpPr>
        <p:spPr>
          <a:xfrm>
            <a:off x="3222237" y="2101530"/>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5">
            <a:extLst>
              <a:ext uri="{FF2B5EF4-FFF2-40B4-BE49-F238E27FC236}">
                <a16:creationId xmlns:a16="http://schemas.microsoft.com/office/drawing/2014/main" id="{9B0149FF-2898-414F-9C3D-172F115BAD27}"/>
              </a:ext>
            </a:extLst>
          </p:cNvPr>
          <p:cNvSpPr/>
          <p:nvPr/>
        </p:nvSpPr>
        <p:spPr>
          <a:xfrm>
            <a:off x="0" y="3894932"/>
            <a:ext cx="730681" cy="730681"/>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5F1123C4-CFC4-485B-AC5D-0440A58E024F}"/>
              </a:ext>
            </a:extLst>
          </p:cNvPr>
          <p:cNvSpPr/>
          <p:nvPr/>
        </p:nvSpPr>
        <p:spPr>
          <a:xfrm>
            <a:off x="292208" y="1637991"/>
            <a:ext cx="1690282" cy="169028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2">
            <a:extLst>
              <a:ext uri="{FF2B5EF4-FFF2-40B4-BE49-F238E27FC236}">
                <a16:creationId xmlns:a16="http://schemas.microsoft.com/office/drawing/2014/main" id="{C2421225-7302-4435-A741-2446DC424755}"/>
              </a:ext>
            </a:extLst>
          </p:cNvPr>
          <p:cNvSpPr/>
          <p:nvPr/>
        </p:nvSpPr>
        <p:spPr>
          <a:xfrm>
            <a:off x="438473" y="4817727"/>
            <a:ext cx="1877555" cy="187755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a:extLst>
              <a:ext uri="{FF2B5EF4-FFF2-40B4-BE49-F238E27FC236}">
                <a16:creationId xmlns:a16="http://schemas.microsoft.com/office/drawing/2014/main" id="{786FE441-DB3F-4A29-9A30-BF965041A931}"/>
              </a:ext>
            </a:extLst>
          </p:cNvPr>
          <p:cNvSpPr/>
          <p:nvPr/>
        </p:nvSpPr>
        <p:spPr>
          <a:xfrm>
            <a:off x="511606" y="2305287"/>
            <a:ext cx="4118674" cy="411867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dirty="0">
                <a:solidFill>
                  <a:srgbClr val="219EBC"/>
                </a:solidFill>
                <a:latin typeface="Anton" pitchFamily="2" charset="-93"/>
              </a:rPr>
              <a:t>ĐỀ TÀI</a:t>
            </a:r>
            <a:endParaRPr lang="en-PH" sz="6000" dirty="0"/>
          </a:p>
        </p:txBody>
      </p:sp>
      <p:sp>
        <p:nvSpPr>
          <p:cNvPr id="6" name="!!Main">
            <a:extLst>
              <a:ext uri="{FF2B5EF4-FFF2-40B4-BE49-F238E27FC236}">
                <a16:creationId xmlns:a16="http://schemas.microsoft.com/office/drawing/2014/main" id="{1A63068B-FC78-4020-9740-2DAD28B6296D}"/>
              </a:ext>
            </a:extLst>
          </p:cNvPr>
          <p:cNvSpPr txBox="1"/>
          <p:nvPr/>
        </p:nvSpPr>
        <p:spPr>
          <a:xfrm>
            <a:off x="292208" y="463229"/>
            <a:ext cx="11317900" cy="630942"/>
          </a:xfrm>
          <a:prstGeom prst="rect">
            <a:avLst/>
          </a:prstGeom>
          <a:noFill/>
        </p:spPr>
        <p:txBody>
          <a:bodyPr wrap="square" rtlCol="0">
            <a:noAutofit/>
          </a:bodyPr>
          <a:lstStyle/>
          <a:p>
            <a:r>
              <a:rPr lang="vi-VN" sz="3500" b="1" dirty="0">
                <a:solidFill>
                  <a:schemeClr val="accent1">
                    <a:lumMod val="75000"/>
                  </a:schemeClr>
                </a:solidFill>
                <a:effectLst>
                  <a:outerShdw blurRad="50800" dist="38100" algn="l" rotWithShape="0">
                    <a:prstClr val="black">
                      <a:alpha val="63000"/>
                    </a:prstClr>
                  </a:outerShdw>
                </a:effectLst>
                <a:latin typeface="Fira Sans Extra Condensed SemiBold" panose="020B0604020202020204" charset="0"/>
              </a:rPr>
              <a:t>BÁO CÁO KẾT THÚC MÔN CÔNG NGHỆ PHẦN MỀM</a:t>
            </a:r>
            <a:endParaRPr lang="en-PH" sz="3500" b="1" dirty="0">
              <a:solidFill>
                <a:schemeClr val="accent1">
                  <a:lumMod val="75000"/>
                </a:schemeClr>
              </a:solidFill>
              <a:effectLst>
                <a:outerShdw blurRad="50800" dist="38100" algn="l" rotWithShape="0">
                  <a:prstClr val="black">
                    <a:alpha val="63000"/>
                  </a:prstClr>
                </a:outerShdw>
              </a:effectLst>
              <a:latin typeface="Fira Sans Extra Condensed SemiBold" panose="020B0604020202020204" charset="0"/>
            </a:endParaRPr>
          </a:p>
        </p:txBody>
      </p:sp>
      <p:sp>
        <p:nvSpPr>
          <p:cNvPr id="13" name="!!Sub">
            <a:extLst>
              <a:ext uri="{FF2B5EF4-FFF2-40B4-BE49-F238E27FC236}">
                <a16:creationId xmlns:a16="http://schemas.microsoft.com/office/drawing/2014/main" id="{D01CCA00-6C46-4CA5-89C8-CEAC13DC1949}"/>
              </a:ext>
            </a:extLst>
          </p:cNvPr>
          <p:cNvSpPr txBox="1"/>
          <p:nvPr/>
        </p:nvSpPr>
        <p:spPr>
          <a:xfrm>
            <a:off x="4529649" y="2697733"/>
            <a:ext cx="7662351" cy="3016210"/>
          </a:xfrm>
          <a:prstGeom prst="rect">
            <a:avLst/>
          </a:prstGeom>
          <a:noFill/>
        </p:spPr>
        <p:txBody>
          <a:bodyPr wrap="square" rtlCol="0">
            <a:spAutoFit/>
          </a:bodyPr>
          <a:lstStyle/>
          <a:p>
            <a:pPr algn="ctr">
              <a:spcBef>
                <a:spcPts val="563"/>
              </a:spcBef>
              <a:spcAft>
                <a:spcPts val="563"/>
              </a:spcAft>
            </a:pPr>
            <a:r>
              <a:rPr lang="vi-VN" sz="4000" b="1" dirty="0">
                <a:solidFill>
                  <a:srgbClr val="219EBC"/>
                </a:solidFill>
                <a:effectLst>
                  <a:outerShdw blurRad="63500" dist="88900" dir="5400000" algn="ctr" rotWithShape="0">
                    <a:srgbClr val="000000">
                      <a:alpha val="69000"/>
                    </a:srgbClr>
                  </a:outerShdw>
                </a:effectLst>
                <a:latin typeface="Fira Sans Extra Condensed SemiBold" panose="020B0604020202020204" charset="0"/>
                <a:ea typeface="Times New Roman" panose="02020603050405020304" pitchFamily="18" charset="0"/>
                <a:cs typeface="Simplified Arabic" panose="020F0502020204030204" pitchFamily="18" charset="-78"/>
              </a:rPr>
              <a:t>XÂY DỰNG ỨNG DỤNG </a:t>
            </a:r>
          </a:p>
          <a:p>
            <a:pPr algn="ctr">
              <a:spcBef>
                <a:spcPts val="563"/>
              </a:spcBef>
              <a:spcAft>
                <a:spcPts val="563"/>
              </a:spcAft>
            </a:pPr>
            <a:r>
              <a:rPr lang="vi-VN" sz="4000" b="1" dirty="0">
                <a:solidFill>
                  <a:srgbClr val="219EBC"/>
                </a:solidFill>
                <a:effectLst>
                  <a:outerShdw blurRad="63500" dist="88900" dir="5400000" algn="ctr" rotWithShape="0">
                    <a:srgbClr val="000000">
                      <a:alpha val="69000"/>
                    </a:srgbClr>
                  </a:outerShdw>
                </a:effectLst>
                <a:latin typeface="Fira Sans Extra Condensed SemiBold" panose="020B0604020202020204" charset="0"/>
                <a:ea typeface="Times New Roman" panose="02020603050405020304" pitchFamily="18" charset="0"/>
                <a:cs typeface="Simplified Arabic" panose="020F0502020204030204" pitchFamily="18" charset="-78"/>
              </a:rPr>
              <a:t>QUẢN LÝ THỰC TẬP </a:t>
            </a:r>
          </a:p>
          <a:p>
            <a:pPr algn="ctr">
              <a:spcBef>
                <a:spcPts val="563"/>
              </a:spcBef>
              <a:spcAft>
                <a:spcPts val="563"/>
              </a:spcAft>
            </a:pPr>
            <a:r>
              <a:rPr lang="vi-VN" sz="4000" b="1" dirty="0">
                <a:solidFill>
                  <a:srgbClr val="219EBC"/>
                </a:solidFill>
                <a:effectLst>
                  <a:outerShdw blurRad="63500" dist="88900" dir="5400000" algn="ctr" rotWithShape="0">
                    <a:srgbClr val="000000">
                      <a:alpha val="69000"/>
                    </a:srgbClr>
                  </a:outerShdw>
                </a:effectLst>
                <a:latin typeface="Fira Sans Extra Condensed SemiBold" panose="020B0604020202020204" charset="0"/>
                <a:ea typeface="Times New Roman" panose="02020603050405020304" pitchFamily="18" charset="0"/>
                <a:cs typeface="Simplified Arabic" panose="020F0502020204030204" pitchFamily="18" charset="-78"/>
              </a:rPr>
              <a:t>CỦA SINH VIÊN BỘ MÔN </a:t>
            </a:r>
          </a:p>
          <a:p>
            <a:pPr algn="ctr">
              <a:spcBef>
                <a:spcPts val="563"/>
              </a:spcBef>
              <a:spcAft>
                <a:spcPts val="563"/>
              </a:spcAft>
            </a:pPr>
            <a:r>
              <a:rPr lang="vi-VN" sz="4000" b="1" dirty="0">
                <a:solidFill>
                  <a:srgbClr val="219EBC"/>
                </a:solidFill>
                <a:effectLst>
                  <a:outerShdw blurRad="63500" dist="88900" dir="5400000" algn="ctr" rotWithShape="0">
                    <a:srgbClr val="000000">
                      <a:alpha val="69000"/>
                    </a:srgbClr>
                  </a:outerShdw>
                </a:effectLst>
                <a:latin typeface="Fira Sans Extra Condensed SemiBold" panose="020B0604020202020204" charset="0"/>
                <a:ea typeface="Times New Roman" panose="02020603050405020304" pitchFamily="18" charset="0"/>
                <a:cs typeface="Simplified Arabic" panose="020F0502020204030204" pitchFamily="18" charset="-78"/>
              </a:rPr>
              <a:t>CÔNG NGHỆ THÔNG TIN</a:t>
            </a:r>
          </a:p>
        </p:txBody>
      </p:sp>
      <p:sp>
        <p:nvSpPr>
          <p:cNvPr id="8" name="!!4">
            <a:extLst>
              <a:ext uri="{FF2B5EF4-FFF2-40B4-BE49-F238E27FC236}">
                <a16:creationId xmlns:a16="http://schemas.microsoft.com/office/drawing/2014/main" id="{8E4CE086-53DB-4D4D-A438-192BCFFD63C7}"/>
              </a:ext>
            </a:extLst>
          </p:cNvPr>
          <p:cNvSpPr/>
          <p:nvPr/>
        </p:nvSpPr>
        <p:spPr>
          <a:xfrm>
            <a:off x="3430937" y="5193400"/>
            <a:ext cx="1126210" cy="112621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6">
            <a:extLst>
              <a:ext uri="{FF2B5EF4-FFF2-40B4-BE49-F238E27FC236}">
                <a16:creationId xmlns:a16="http://schemas.microsoft.com/office/drawing/2014/main" id="{DCA55227-62F7-4EEE-AF12-EE2B956D4738}"/>
              </a:ext>
            </a:extLst>
          </p:cNvPr>
          <p:cNvSpPr/>
          <p:nvPr/>
        </p:nvSpPr>
        <p:spPr>
          <a:xfrm>
            <a:off x="3782009" y="2505374"/>
            <a:ext cx="1199745" cy="119974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80388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FE16061-D3F1-3A5C-0AD2-FAF2916FD37C}"/>
              </a:ext>
            </a:extLst>
          </p:cNvPr>
          <p:cNvSpPr>
            <a:spLocks noChangeArrowheads="1"/>
          </p:cNvSpPr>
          <p:nvPr/>
        </p:nvSpPr>
        <p:spPr bwMode="auto">
          <a:xfrm>
            <a:off x="176404" y="833051"/>
            <a:ext cx="56630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bg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KAN-13</a:t>
            </a:r>
            <a:r>
              <a:rPr kumimoji="0" lang="vi-VN" altLang="vi-VN" sz="1600" i="0" u="none" strike="noStrike" cap="none" normalizeH="0" baseline="0" dirty="0">
                <a:ln>
                  <a:noFill/>
                </a:ln>
                <a:solidFill>
                  <a:schemeClr val="bg1"/>
                </a:solidFill>
                <a:effectLst/>
              </a:rPr>
              <a:t> · Xây dựng API thêm, cập nhật thông tin, xem báo cáo cho giáo viên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KAN-12</a:t>
            </a:r>
            <a:r>
              <a:rPr kumimoji="0" lang="vi-VN" altLang="vi-VN" sz="1600" i="0" u="none" strike="noStrike" cap="none" normalizeH="0" baseline="0" dirty="0">
                <a:ln>
                  <a:noFill/>
                </a:ln>
                <a:solidFill>
                  <a:schemeClr val="bg1"/>
                </a:solidFill>
                <a:effectLst/>
              </a:rPr>
              <a:t> · Xây dựng API thêm, lấy thông tin báo cáo sinh viên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KAN-11</a:t>
            </a:r>
            <a:r>
              <a:rPr kumimoji="0" lang="vi-VN" altLang="vi-VN" sz="1600" i="0" u="none" strike="noStrike" cap="none" normalizeH="0" baseline="0" dirty="0">
                <a:ln>
                  <a:noFill/>
                </a:ln>
                <a:solidFill>
                  <a:schemeClr val="bg1"/>
                </a:solidFill>
                <a:effectLst/>
              </a:rPr>
              <a:t> · Tạo giao diện Tin tức, Sinh viên, Giáo viên, Đợt thực tập và Thêm đợt thực tập cho Admin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KAN-9</a:t>
            </a:r>
            <a:r>
              <a:rPr kumimoji="0" lang="vi-VN" altLang="vi-VN" sz="1600" i="0" u="none" strike="noStrike" cap="none" normalizeH="0" baseline="0" dirty="0">
                <a:ln>
                  <a:noFill/>
                </a:ln>
                <a:solidFill>
                  <a:schemeClr val="bg1"/>
                </a:solidFill>
                <a:effectLst/>
              </a:rPr>
              <a:t> Hoàn thiện giao diện Thực tập và tất cả giao diện của Sinh viên và chức năng cho Sinh viên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KAN-14</a:t>
            </a:r>
            <a:r>
              <a:rPr kumimoji="0" lang="vi-VN" altLang="vi-VN" sz="1600" i="0" u="none" strike="noStrike" cap="none" normalizeH="0" baseline="0" dirty="0">
                <a:ln>
                  <a:noFill/>
                </a:ln>
                <a:solidFill>
                  <a:schemeClr val="bg1"/>
                </a:solidFill>
                <a:effectLst/>
              </a:rPr>
              <a:t> · Xây dựng API thêm, cập nhật thông tin đợt thực tập, công việc thực tập cho Admin</a:t>
            </a:r>
          </a:p>
        </p:txBody>
      </p:sp>
      <p:sp>
        <p:nvSpPr>
          <p:cNvPr id="5" name="!!T4">
            <a:extLst>
              <a:ext uri="{FF2B5EF4-FFF2-40B4-BE49-F238E27FC236}">
                <a16:creationId xmlns:a16="http://schemas.microsoft.com/office/drawing/2014/main" id="{584214F5-EE7B-23AC-DEC7-604F1D74117C}"/>
              </a:ext>
            </a:extLst>
          </p:cNvPr>
          <p:cNvSpPr/>
          <p:nvPr/>
        </p:nvSpPr>
        <p:spPr>
          <a:xfrm>
            <a:off x="151177" y="605467"/>
            <a:ext cx="5565953" cy="41311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10/5/2024 Sprint 2 bắt đầu</a:t>
            </a:r>
            <a:endParaRPr lang="en-PH" sz="2000" dirty="0">
              <a:solidFill>
                <a:schemeClr val="tx1"/>
              </a:solidFill>
            </a:endParaRPr>
          </a:p>
        </p:txBody>
      </p:sp>
      <p:sp>
        <p:nvSpPr>
          <p:cNvPr id="9" name="TextBox 8">
            <a:extLst>
              <a:ext uri="{FF2B5EF4-FFF2-40B4-BE49-F238E27FC236}">
                <a16:creationId xmlns:a16="http://schemas.microsoft.com/office/drawing/2014/main" id="{7B679011-E0F5-C7F5-E9FF-CABB3A8C2ACA}"/>
              </a:ext>
            </a:extLst>
          </p:cNvPr>
          <p:cNvSpPr txBox="1"/>
          <p:nvPr/>
        </p:nvSpPr>
        <p:spPr>
          <a:xfrm>
            <a:off x="476899" y="125477"/>
            <a:ext cx="1794353"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bg1"/>
                </a:solidFill>
                <a:effectLst/>
              </a:rPr>
              <a:t>Sprint  2</a:t>
            </a:r>
            <a:endParaRPr kumimoji="0" lang="vi-VN" altLang="vi-VN" sz="2500" b="0" i="0" u="none" strike="noStrike" cap="none" normalizeH="0" baseline="0" dirty="0">
              <a:ln>
                <a:noFill/>
              </a:ln>
              <a:solidFill>
                <a:schemeClr val="bg1"/>
              </a:solidFill>
              <a:effectLst/>
            </a:endParaRPr>
          </a:p>
        </p:txBody>
      </p:sp>
      <p:sp>
        <p:nvSpPr>
          <p:cNvPr id="10" name="!!T4">
            <a:extLst>
              <a:ext uri="{FF2B5EF4-FFF2-40B4-BE49-F238E27FC236}">
                <a16:creationId xmlns:a16="http://schemas.microsoft.com/office/drawing/2014/main" id="{CF993DAC-F5FF-9C1B-A8F2-EF2F3F1450BD}"/>
              </a:ext>
            </a:extLst>
          </p:cNvPr>
          <p:cNvSpPr/>
          <p:nvPr/>
        </p:nvSpPr>
        <p:spPr>
          <a:xfrm>
            <a:off x="163791" y="3852442"/>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11/5/2024</a:t>
            </a:r>
            <a:endParaRPr lang="en-PH" sz="2000" dirty="0">
              <a:solidFill>
                <a:schemeClr val="tx1"/>
              </a:solidFill>
            </a:endParaRPr>
          </a:p>
        </p:txBody>
      </p:sp>
      <p:sp>
        <p:nvSpPr>
          <p:cNvPr id="19" name="!!T4">
            <a:extLst>
              <a:ext uri="{FF2B5EF4-FFF2-40B4-BE49-F238E27FC236}">
                <a16:creationId xmlns:a16="http://schemas.microsoft.com/office/drawing/2014/main" id="{62E45E33-0FE3-34EB-498D-B593AFBA3BC6}"/>
              </a:ext>
            </a:extLst>
          </p:cNvPr>
          <p:cNvSpPr/>
          <p:nvPr/>
        </p:nvSpPr>
        <p:spPr>
          <a:xfrm>
            <a:off x="151176" y="5084846"/>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12/5/2024</a:t>
            </a:r>
            <a:endParaRPr lang="en-PH" sz="2000" dirty="0">
              <a:solidFill>
                <a:schemeClr val="tx1"/>
              </a:solidFill>
            </a:endParaRPr>
          </a:p>
        </p:txBody>
      </p:sp>
      <p:sp>
        <p:nvSpPr>
          <p:cNvPr id="22" name="TextBox 21">
            <a:extLst>
              <a:ext uri="{FF2B5EF4-FFF2-40B4-BE49-F238E27FC236}">
                <a16:creationId xmlns:a16="http://schemas.microsoft.com/office/drawing/2014/main" id="{7062F242-C338-E67D-E832-0D2525A0E98D}"/>
              </a:ext>
            </a:extLst>
          </p:cNvPr>
          <p:cNvSpPr txBox="1"/>
          <p:nvPr/>
        </p:nvSpPr>
        <p:spPr>
          <a:xfrm>
            <a:off x="151176" y="4148011"/>
            <a:ext cx="6142702" cy="584775"/>
          </a:xfrm>
          <a:prstGeom prst="rect">
            <a:avLst/>
          </a:prstGeom>
          <a:noFill/>
        </p:spPr>
        <p:txBody>
          <a:bodyPr wrap="square">
            <a:spAutoFit/>
          </a:bodyPr>
          <a:lstStyle/>
          <a:p>
            <a:r>
              <a:rPr lang="vi-VN" sz="1600" dirty="0">
                <a:solidFill>
                  <a:schemeClr val="bg1"/>
                </a:solidFill>
              </a:rPr>
              <a:t>	</a:t>
            </a:r>
          </a:p>
          <a:p>
            <a:r>
              <a:rPr lang="vi-VN" sz="1600" dirty="0">
                <a:solidFill>
                  <a:schemeClr val="accent2">
                    <a:lumMod val="75000"/>
                  </a:schemeClr>
                </a:solidFill>
              </a:rPr>
              <a:t>Hoàn thành </a:t>
            </a:r>
            <a:r>
              <a:rPr lang="vi-VN" sz="1600" dirty="0">
                <a:solidFill>
                  <a:schemeClr val="bg1"/>
                </a:solidFill>
              </a:rPr>
              <a:t>xây dựng API thêm, lấy thông tin báo cáo sinh viên</a:t>
            </a:r>
          </a:p>
        </p:txBody>
      </p:sp>
      <p:sp>
        <p:nvSpPr>
          <p:cNvPr id="25" name="TextBox 24">
            <a:extLst>
              <a:ext uri="{FF2B5EF4-FFF2-40B4-BE49-F238E27FC236}">
                <a16:creationId xmlns:a16="http://schemas.microsoft.com/office/drawing/2014/main" id="{E3302155-C7B3-FA8B-A963-AFC663A81A37}"/>
              </a:ext>
            </a:extLst>
          </p:cNvPr>
          <p:cNvSpPr txBox="1"/>
          <p:nvPr/>
        </p:nvSpPr>
        <p:spPr>
          <a:xfrm>
            <a:off x="176404" y="5325781"/>
            <a:ext cx="5816171" cy="830997"/>
          </a:xfrm>
          <a:prstGeom prst="rect">
            <a:avLst/>
          </a:prstGeom>
          <a:noFill/>
        </p:spPr>
        <p:txBody>
          <a:bodyPr wrap="square">
            <a:spAutoFit/>
          </a:bodyPr>
          <a:lstStyle/>
          <a:p>
            <a:r>
              <a:rPr lang="vi-VN" sz="1600" dirty="0">
                <a:solidFill>
                  <a:schemeClr val="bg1"/>
                </a:solidFill>
              </a:rPr>
              <a:t>	</a:t>
            </a:r>
          </a:p>
          <a:p>
            <a:r>
              <a:rPr lang="vi-VN" sz="1600" dirty="0">
                <a:solidFill>
                  <a:schemeClr val="accent2">
                    <a:lumMod val="75000"/>
                  </a:schemeClr>
                </a:solidFill>
              </a:rPr>
              <a:t>Hoàn thiện </a:t>
            </a:r>
            <a:r>
              <a:rPr lang="vi-VN" sz="1600" dirty="0">
                <a:solidFill>
                  <a:schemeClr val="bg1"/>
                </a:solidFill>
              </a:rPr>
              <a:t>giao diện Thực tập và tất cả giao diện của Sinh viên và chức năng cho Sinh viên</a:t>
            </a:r>
          </a:p>
        </p:txBody>
      </p:sp>
      <p:sp>
        <p:nvSpPr>
          <p:cNvPr id="26" name="!!T4">
            <a:extLst>
              <a:ext uri="{FF2B5EF4-FFF2-40B4-BE49-F238E27FC236}">
                <a16:creationId xmlns:a16="http://schemas.microsoft.com/office/drawing/2014/main" id="{26430B4F-C2FD-ED26-D184-5408E9E4B3A6}"/>
              </a:ext>
            </a:extLst>
          </p:cNvPr>
          <p:cNvSpPr/>
          <p:nvPr/>
        </p:nvSpPr>
        <p:spPr>
          <a:xfrm>
            <a:off x="6795772" y="648708"/>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13/5/2024</a:t>
            </a:r>
            <a:endParaRPr lang="en-PH" sz="2000" dirty="0">
              <a:solidFill>
                <a:schemeClr val="tx1"/>
              </a:solidFill>
            </a:endParaRPr>
          </a:p>
        </p:txBody>
      </p:sp>
      <p:sp>
        <p:nvSpPr>
          <p:cNvPr id="30" name="TextBox 29">
            <a:extLst>
              <a:ext uri="{FF2B5EF4-FFF2-40B4-BE49-F238E27FC236}">
                <a16:creationId xmlns:a16="http://schemas.microsoft.com/office/drawing/2014/main" id="{DF727199-D450-6E7E-8AA0-E96EF90BFA85}"/>
              </a:ext>
            </a:extLst>
          </p:cNvPr>
          <p:cNvSpPr txBox="1"/>
          <p:nvPr/>
        </p:nvSpPr>
        <p:spPr>
          <a:xfrm>
            <a:off x="6846227" y="3744720"/>
            <a:ext cx="5072340" cy="584775"/>
          </a:xfrm>
          <a:prstGeom prst="rect">
            <a:avLst/>
          </a:prstGeom>
          <a:noFill/>
        </p:spPr>
        <p:txBody>
          <a:bodyPr wrap="square">
            <a:spAutoFit/>
          </a:bodyPr>
          <a:lstStyle/>
          <a:p>
            <a:r>
              <a:rPr lang="vi-VN" sz="1600" b="0" i="0" dirty="0">
                <a:solidFill>
                  <a:schemeClr val="accent2">
                    <a:lumMod val="75000"/>
                  </a:schemeClr>
                </a:solidFill>
                <a:effectLst/>
              </a:rPr>
              <a:t> Hoàn thành </a:t>
            </a:r>
            <a:r>
              <a:rPr lang="vi-VN" sz="1600" b="0" i="0" dirty="0">
                <a:solidFill>
                  <a:schemeClr val="bg1"/>
                </a:solidFill>
                <a:effectLst/>
              </a:rPr>
              <a:t>tạo giao diện Tin tức, Sinh viên, Giáo viên, Đợt thực tập và Thêm đợt thực tập cho Admin</a:t>
            </a:r>
            <a:endParaRPr lang="vi-VN" sz="1600" dirty="0">
              <a:solidFill>
                <a:schemeClr val="bg1"/>
              </a:solidFill>
            </a:endParaRPr>
          </a:p>
        </p:txBody>
      </p:sp>
      <p:sp>
        <p:nvSpPr>
          <p:cNvPr id="33" name="!!T4">
            <a:extLst>
              <a:ext uri="{FF2B5EF4-FFF2-40B4-BE49-F238E27FC236}">
                <a16:creationId xmlns:a16="http://schemas.microsoft.com/office/drawing/2014/main" id="{82AC9E0B-C375-0BFE-1EA4-9E27E7DC2AF7}"/>
              </a:ext>
            </a:extLst>
          </p:cNvPr>
          <p:cNvSpPr/>
          <p:nvPr/>
        </p:nvSpPr>
        <p:spPr>
          <a:xfrm>
            <a:off x="6821000" y="1913952"/>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14/5/2024</a:t>
            </a:r>
            <a:endParaRPr lang="en-PH" sz="2000" dirty="0">
              <a:solidFill>
                <a:schemeClr val="tx1"/>
              </a:solidFill>
            </a:endParaRPr>
          </a:p>
        </p:txBody>
      </p:sp>
      <p:sp>
        <p:nvSpPr>
          <p:cNvPr id="37" name="TextBox 36">
            <a:extLst>
              <a:ext uri="{FF2B5EF4-FFF2-40B4-BE49-F238E27FC236}">
                <a16:creationId xmlns:a16="http://schemas.microsoft.com/office/drawing/2014/main" id="{9D3173D1-2CC4-2D68-E770-D0C32F7B2572}"/>
              </a:ext>
            </a:extLst>
          </p:cNvPr>
          <p:cNvSpPr txBox="1"/>
          <p:nvPr/>
        </p:nvSpPr>
        <p:spPr>
          <a:xfrm>
            <a:off x="6821000" y="1074342"/>
            <a:ext cx="5072339" cy="584775"/>
          </a:xfrm>
          <a:prstGeom prst="rect">
            <a:avLst/>
          </a:prstGeom>
          <a:noFill/>
        </p:spPr>
        <p:txBody>
          <a:bodyPr wrap="square">
            <a:spAutoFit/>
          </a:bodyPr>
          <a:lstStyle/>
          <a:p>
            <a:r>
              <a:rPr lang="vi-VN" sz="1600" dirty="0">
                <a:solidFill>
                  <a:schemeClr val="bg1"/>
                </a:solidFill>
              </a:rPr>
              <a:t> </a:t>
            </a:r>
            <a:r>
              <a:rPr lang="vi-VN" sz="1600" dirty="0">
                <a:solidFill>
                  <a:schemeClr val="accent2">
                    <a:lumMod val="75000"/>
                  </a:schemeClr>
                </a:solidFill>
              </a:rPr>
              <a:t>Hoàn thành </a:t>
            </a:r>
            <a:r>
              <a:rPr lang="vi-VN" sz="1600" dirty="0">
                <a:solidFill>
                  <a:schemeClr val="bg1"/>
                </a:solidFill>
              </a:rPr>
              <a:t>xây dựng API thêm, cập nhật thông tin đợt thực tập, công việc thực tập cho Admin</a:t>
            </a:r>
          </a:p>
        </p:txBody>
      </p:sp>
      <p:sp>
        <p:nvSpPr>
          <p:cNvPr id="39" name="TextBox 38">
            <a:extLst>
              <a:ext uri="{FF2B5EF4-FFF2-40B4-BE49-F238E27FC236}">
                <a16:creationId xmlns:a16="http://schemas.microsoft.com/office/drawing/2014/main" id="{47F2D834-1DA7-C9A4-7134-556B21C54262}"/>
              </a:ext>
            </a:extLst>
          </p:cNvPr>
          <p:cNvSpPr txBox="1"/>
          <p:nvPr/>
        </p:nvSpPr>
        <p:spPr>
          <a:xfrm>
            <a:off x="6918029" y="2405786"/>
            <a:ext cx="5097567" cy="584775"/>
          </a:xfrm>
          <a:prstGeom prst="rect">
            <a:avLst/>
          </a:prstGeom>
          <a:noFill/>
        </p:spPr>
        <p:txBody>
          <a:bodyPr wrap="square">
            <a:spAutoFit/>
          </a:bodyPr>
          <a:lstStyle/>
          <a:p>
            <a:r>
              <a:rPr lang="vi-VN" sz="1600" dirty="0">
                <a:solidFill>
                  <a:schemeClr val="accent2">
                    <a:lumMod val="75000"/>
                  </a:schemeClr>
                </a:solidFill>
              </a:rPr>
              <a:t>Hoàn thành </a:t>
            </a:r>
            <a:r>
              <a:rPr lang="vi-VN" sz="1600" dirty="0">
                <a:solidFill>
                  <a:schemeClr val="bg1"/>
                </a:solidFill>
              </a:rPr>
              <a:t>x</a:t>
            </a:r>
            <a:r>
              <a:rPr lang="vi-VN" sz="1600" b="0" i="0" u="none" strike="noStrike" dirty="0">
                <a:solidFill>
                  <a:schemeClr val="bg1"/>
                </a:solidFill>
                <a:effectLst/>
              </a:rPr>
              <a:t>ây dựng API thêm, cập nhật thông tin, xem báo cáo cho giáo viên</a:t>
            </a:r>
            <a:endParaRPr lang="vi-VN" sz="1600" dirty="0">
              <a:solidFill>
                <a:schemeClr val="bg1"/>
              </a:solidFill>
            </a:endParaRPr>
          </a:p>
        </p:txBody>
      </p:sp>
      <p:sp>
        <p:nvSpPr>
          <p:cNvPr id="41" name="TextBox 40">
            <a:extLst>
              <a:ext uri="{FF2B5EF4-FFF2-40B4-BE49-F238E27FC236}">
                <a16:creationId xmlns:a16="http://schemas.microsoft.com/office/drawing/2014/main" id="{F3D201F5-E0E5-7E09-DF08-19601F79ABD2}"/>
              </a:ext>
            </a:extLst>
          </p:cNvPr>
          <p:cNvSpPr txBox="1"/>
          <p:nvPr/>
        </p:nvSpPr>
        <p:spPr>
          <a:xfrm>
            <a:off x="6504039" y="6156778"/>
            <a:ext cx="7120237"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accent2">
                    <a:lumMod val="75000"/>
                  </a:schemeClr>
                </a:solidFill>
                <a:effectLst/>
              </a:rPr>
              <a:t>Ngày 15/5/2024 sprint 2 hoàn thành</a:t>
            </a:r>
          </a:p>
        </p:txBody>
      </p:sp>
      <p:sp>
        <p:nvSpPr>
          <p:cNvPr id="6" name="!!T4">
            <a:extLst>
              <a:ext uri="{FF2B5EF4-FFF2-40B4-BE49-F238E27FC236}">
                <a16:creationId xmlns:a16="http://schemas.microsoft.com/office/drawing/2014/main" id="{00834046-F287-EF31-3BD5-9A83D5BE29BB}"/>
              </a:ext>
            </a:extLst>
          </p:cNvPr>
          <p:cNvSpPr/>
          <p:nvPr/>
        </p:nvSpPr>
        <p:spPr>
          <a:xfrm>
            <a:off x="6918028" y="3187315"/>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15/5/2024</a:t>
            </a:r>
            <a:endParaRPr lang="en-PH" sz="2000" dirty="0">
              <a:solidFill>
                <a:schemeClr val="tx1"/>
              </a:solidFill>
            </a:endParaRPr>
          </a:p>
        </p:txBody>
      </p:sp>
    </p:spTree>
    <p:extLst>
      <p:ext uri="{BB962C8B-B14F-4D97-AF65-F5344CB8AC3E}">
        <p14:creationId xmlns:p14="http://schemas.microsoft.com/office/powerpoint/2010/main" val="2785508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FE16061-D3F1-3A5C-0AD2-FAF2916FD37C}"/>
              </a:ext>
            </a:extLst>
          </p:cNvPr>
          <p:cNvSpPr>
            <a:spLocks noChangeArrowheads="1"/>
          </p:cNvSpPr>
          <p:nvPr/>
        </p:nvSpPr>
        <p:spPr bwMode="auto">
          <a:xfrm>
            <a:off x="151176" y="1067566"/>
            <a:ext cx="549254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1600" i="0" u="none" strike="noStrike" cap="none" normalizeH="0" baseline="0" dirty="0">
              <a:ln>
                <a:noFill/>
              </a:ln>
              <a:solidFill>
                <a:schemeClr val="accent2"/>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KAN-17 </a:t>
            </a:r>
            <a:r>
              <a:rPr kumimoji="0" lang="vi-VN" altLang="vi-VN" sz="1600" i="0" u="none" strike="noStrike" cap="none" normalizeH="0" baseline="0" dirty="0">
                <a:ln>
                  <a:noFill/>
                </a:ln>
                <a:solidFill>
                  <a:schemeClr val="bg1"/>
                </a:solidFill>
                <a:effectLst/>
              </a:rPr>
              <a:t>Xây dựng API lấy danh sách công 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KAN-16 </a:t>
            </a:r>
            <a:r>
              <a:rPr kumimoji="0" lang="vi-VN" altLang="vi-VN" sz="1600" i="0" u="none" strike="noStrike" cap="none" normalizeH="0" baseline="0" dirty="0">
                <a:ln>
                  <a:noFill/>
                </a:ln>
                <a:solidFill>
                  <a:schemeClr val="bg1"/>
                </a:solidFill>
                <a:effectLst/>
              </a:rPr>
              <a:t>Tạo các giao diện còn thiếu cho Admin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KAN-19 </a:t>
            </a:r>
            <a:r>
              <a:rPr kumimoji="0" lang="vi-VN" altLang="vi-VN" sz="1600" i="0" u="none" strike="noStrike" cap="none" normalizeH="0" baseline="0" dirty="0">
                <a:ln>
                  <a:noFill/>
                </a:ln>
                <a:solidFill>
                  <a:schemeClr val="bg1"/>
                </a:solidFill>
                <a:effectLst/>
              </a:rPr>
              <a:t>Xây dựng API thêm, cập nhật thông tin cán bộ hướng dẫn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KAN-18 </a:t>
            </a:r>
            <a:r>
              <a:rPr kumimoji="0" lang="vi-VN" altLang="vi-VN" sz="1600" i="0" u="none" strike="noStrike" cap="none" normalizeH="0" baseline="0" dirty="0">
                <a:ln>
                  <a:noFill/>
                </a:ln>
                <a:solidFill>
                  <a:schemeClr val="bg1"/>
                </a:solidFill>
                <a:effectLst/>
              </a:rPr>
              <a:t>Xây dựng API thêm, cập nhật thông tin công 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KAN-10 </a:t>
            </a:r>
            <a:r>
              <a:rPr kumimoji="0" lang="vi-VN" altLang="vi-VN" sz="1600" i="0" u="none" strike="noStrike" cap="none" normalizeH="0" baseline="0" dirty="0">
                <a:ln>
                  <a:noFill/>
                </a:ln>
                <a:solidFill>
                  <a:schemeClr val="bg1"/>
                </a:solidFill>
                <a:effectLst/>
              </a:rPr>
              <a:t>Hoàn thiện giao diện tất cả giao diện của Giáo viên và chức năng cho Giáo viên</a:t>
            </a:r>
          </a:p>
        </p:txBody>
      </p:sp>
      <p:sp>
        <p:nvSpPr>
          <p:cNvPr id="5" name="!!T4">
            <a:extLst>
              <a:ext uri="{FF2B5EF4-FFF2-40B4-BE49-F238E27FC236}">
                <a16:creationId xmlns:a16="http://schemas.microsoft.com/office/drawing/2014/main" id="{584214F5-EE7B-23AC-DEC7-604F1D74117C}"/>
              </a:ext>
            </a:extLst>
          </p:cNvPr>
          <p:cNvSpPr/>
          <p:nvPr/>
        </p:nvSpPr>
        <p:spPr>
          <a:xfrm>
            <a:off x="151177" y="605467"/>
            <a:ext cx="5565953" cy="41311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15/5/2024 Sprint 3 bắt đầu</a:t>
            </a:r>
            <a:endParaRPr lang="en-PH" sz="2000" dirty="0">
              <a:solidFill>
                <a:schemeClr val="tx1"/>
              </a:solidFill>
            </a:endParaRPr>
          </a:p>
        </p:txBody>
      </p:sp>
      <p:sp>
        <p:nvSpPr>
          <p:cNvPr id="9" name="TextBox 8">
            <a:extLst>
              <a:ext uri="{FF2B5EF4-FFF2-40B4-BE49-F238E27FC236}">
                <a16:creationId xmlns:a16="http://schemas.microsoft.com/office/drawing/2014/main" id="{7B679011-E0F5-C7F5-E9FF-CABB3A8C2ACA}"/>
              </a:ext>
            </a:extLst>
          </p:cNvPr>
          <p:cNvSpPr txBox="1"/>
          <p:nvPr/>
        </p:nvSpPr>
        <p:spPr>
          <a:xfrm>
            <a:off x="476899" y="125477"/>
            <a:ext cx="1705862"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bg1"/>
                </a:solidFill>
                <a:effectLst/>
              </a:rPr>
              <a:t>Sprint  3</a:t>
            </a:r>
            <a:endParaRPr kumimoji="0" lang="vi-VN" altLang="vi-VN" sz="2500" b="0" i="0" u="none" strike="noStrike" cap="none" normalizeH="0" baseline="0" dirty="0">
              <a:ln>
                <a:noFill/>
              </a:ln>
              <a:solidFill>
                <a:schemeClr val="bg1"/>
              </a:solidFill>
              <a:effectLst/>
            </a:endParaRPr>
          </a:p>
        </p:txBody>
      </p:sp>
      <p:sp>
        <p:nvSpPr>
          <p:cNvPr id="10" name="!!T4">
            <a:extLst>
              <a:ext uri="{FF2B5EF4-FFF2-40B4-BE49-F238E27FC236}">
                <a16:creationId xmlns:a16="http://schemas.microsoft.com/office/drawing/2014/main" id="{CF993DAC-F5FF-9C1B-A8F2-EF2F3F1450BD}"/>
              </a:ext>
            </a:extLst>
          </p:cNvPr>
          <p:cNvSpPr/>
          <p:nvPr/>
        </p:nvSpPr>
        <p:spPr>
          <a:xfrm>
            <a:off x="151175" y="3411530"/>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16/5/2024</a:t>
            </a:r>
            <a:endParaRPr lang="en-PH" sz="2000" dirty="0">
              <a:solidFill>
                <a:schemeClr val="tx1"/>
              </a:solidFill>
            </a:endParaRPr>
          </a:p>
        </p:txBody>
      </p:sp>
      <p:sp>
        <p:nvSpPr>
          <p:cNvPr id="19" name="!!T4">
            <a:extLst>
              <a:ext uri="{FF2B5EF4-FFF2-40B4-BE49-F238E27FC236}">
                <a16:creationId xmlns:a16="http://schemas.microsoft.com/office/drawing/2014/main" id="{62E45E33-0FE3-34EB-498D-B593AFBA3BC6}"/>
              </a:ext>
            </a:extLst>
          </p:cNvPr>
          <p:cNvSpPr/>
          <p:nvPr/>
        </p:nvSpPr>
        <p:spPr>
          <a:xfrm>
            <a:off x="176404" y="4570414"/>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17/5/2024</a:t>
            </a:r>
            <a:endParaRPr lang="en-PH" sz="2000" dirty="0">
              <a:solidFill>
                <a:schemeClr val="tx1"/>
              </a:solidFill>
            </a:endParaRPr>
          </a:p>
        </p:txBody>
      </p:sp>
      <p:sp>
        <p:nvSpPr>
          <p:cNvPr id="22" name="TextBox 21">
            <a:extLst>
              <a:ext uri="{FF2B5EF4-FFF2-40B4-BE49-F238E27FC236}">
                <a16:creationId xmlns:a16="http://schemas.microsoft.com/office/drawing/2014/main" id="{7062F242-C338-E67D-E832-0D2525A0E98D}"/>
              </a:ext>
            </a:extLst>
          </p:cNvPr>
          <p:cNvSpPr txBox="1"/>
          <p:nvPr/>
        </p:nvSpPr>
        <p:spPr>
          <a:xfrm>
            <a:off x="151175" y="4013009"/>
            <a:ext cx="6142702" cy="338554"/>
          </a:xfrm>
          <a:prstGeom prst="rect">
            <a:avLst/>
          </a:prstGeom>
          <a:noFill/>
        </p:spPr>
        <p:txBody>
          <a:bodyPr wrap="square">
            <a:spAutoFit/>
          </a:bodyPr>
          <a:lstStyle/>
          <a:p>
            <a:r>
              <a:rPr lang="vi-VN" sz="1600" dirty="0">
                <a:solidFill>
                  <a:schemeClr val="bg1"/>
                </a:solidFill>
              </a:rPr>
              <a:t> </a:t>
            </a:r>
            <a:r>
              <a:rPr lang="vi-VN" sz="1600" dirty="0">
                <a:solidFill>
                  <a:schemeClr val="accent2">
                    <a:lumMod val="75000"/>
                  </a:schemeClr>
                </a:solidFill>
              </a:rPr>
              <a:t>Hoàn thành </a:t>
            </a:r>
            <a:r>
              <a:rPr lang="vi-VN" sz="1600" dirty="0">
                <a:solidFill>
                  <a:schemeClr val="bg1"/>
                </a:solidFill>
              </a:rPr>
              <a:t> Xây dựng API thêm, cập nhật thông tin công ty</a:t>
            </a:r>
          </a:p>
        </p:txBody>
      </p:sp>
      <p:sp>
        <p:nvSpPr>
          <p:cNvPr id="25" name="TextBox 24">
            <a:extLst>
              <a:ext uri="{FF2B5EF4-FFF2-40B4-BE49-F238E27FC236}">
                <a16:creationId xmlns:a16="http://schemas.microsoft.com/office/drawing/2014/main" id="{E3302155-C7B3-FA8B-A963-AFC663A81A37}"/>
              </a:ext>
            </a:extLst>
          </p:cNvPr>
          <p:cNvSpPr txBox="1"/>
          <p:nvPr/>
        </p:nvSpPr>
        <p:spPr>
          <a:xfrm>
            <a:off x="151176" y="5040261"/>
            <a:ext cx="5492542" cy="584775"/>
          </a:xfrm>
          <a:prstGeom prst="rect">
            <a:avLst/>
          </a:prstGeom>
          <a:noFill/>
        </p:spPr>
        <p:txBody>
          <a:bodyPr wrap="square">
            <a:spAutoFit/>
          </a:bodyPr>
          <a:lstStyle/>
          <a:p>
            <a:r>
              <a:rPr lang="vi-VN" sz="1600" dirty="0">
                <a:solidFill>
                  <a:schemeClr val="bg1"/>
                </a:solidFill>
              </a:rPr>
              <a:t> </a:t>
            </a:r>
            <a:r>
              <a:rPr lang="vi-VN" sz="1600" dirty="0">
                <a:solidFill>
                  <a:schemeClr val="accent2">
                    <a:lumMod val="75000"/>
                  </a:schemeClr>
                </a:solidFill>
              </a:rPr>
              <a:t>Hoàn thành </a:t>
            </a:r>
            <a:r>
              <a:rPr lang="vi-VN" sz="1600" dirty="0">
                <a:solidFill>
                  <a:schemeClr val="bg1"/>
                </a:solidFill>
              </a:rPr>
              <a:t> Hoàn thiện giao diện tất cả giao diện của Giáo viên và chức năng cho Giáo viên</a:t>
            </a:r>
          </a:p>
        </p:txBody>
      </p:sp>
      <p:sp>
        <p:nvSpPr>
          <p:cNvPr id="26" name="!!T4">
            <a:extLst>
              <a:ext uri="{FF2B5EF4-FFF2-40B4-BE49-F238E27FC236}">
                <a16:creationId xmlns:a16="http://schemas.microsoft.com/office/drawing/2014/main" id="{26430B4F-C2FD-ED26-D184-5408E9E4B3A6}"/>
              </a:ext>
            </a:extLst>
          </p:cNvPr>
          <p:cNvSpPr/>
          <p:nvPr/>
        </p:nvSpPr>
        <p:spPr>
          <a:xfrm>
            <a:off x="6795772" y="648708"/>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18/5/2024</a:t>
            </a:r>
            <a:endParaRPr lang="en-PH" sz="2000" dirty="0">
              <a:solidFill>
                <a:schemeClr val="tx1"/>
              </a:solidFill>
            </a:endParaRPr>
          </a:p>
        </p:txBody>
      </p:sp>
      <p:sp>
        <p:nvSpPr>
          <p:cNvPr id="30" name="TextBox 29">
            <a:extLst>
              <a:ext uri="{FF2B5EF4-FFF2-40B4-BE49-F238E27FC236}">
                <a16:creationId xmlns:a16="http://schemas.microsoft.com/office/drawing/2014/main" id="{DF727199-D450-6E7E-8AA0-E96EF90BFA85}"/>
              </a:ext>
            </a:extLst>
          </p:cNvPr>
          <p:cNvSpPr txBox="1"/>
          <p:nvPr/>
        </p:nvSpPr>
        <p:spPr>
          <a:xfrm>
            <a:off x="6858839" y="3090446"/>
            <a:ext cx="5072340" cy="338554"/>
          </a:xfrm>
          <a:prstGeom prst="rect">
            <a:avLst/>
          </a:prstGeom>
          <a:noFill/>
        </p:spPr>
        <p:txBody>
          <a:bodyPr wrap="square">
            <a:spAutoFit/>
          </a:bodyPr>
          <a:lstStyle/>
          <a:p>
            <a:r>
              <a:rPr lang="vi-VN" sz="1600" dirty="0">
                <a:solidFill>
                  <a:schemeClr val="bg1"/>
                </a:solidFill>
              </a:rPr>
              <a:t> </a:t>
            </a:r>
            <a:r>
              <a:rPr lang="vi-VN" sz="1600" dirty="0">
                <a:solidFill>
                  <a:schemeClr val="accent2">
                    <a:lumMod val="75000"/>
                  </a:schemeClr>
                </a:solidFill>
              </a:rPr>
              <a:t>Hoàn thành </a:t>
            </a:r>
            <a:r>
              <a:rPr lang="vi-VN" sz="1600" b="0" i="0" dirty="0">
                <a:solidFill>
                  <a:schemeClr val="bg1"/>
                </a:solidFill>
                <a:effectLst/>
              </a:rPr>
              <a:t> Tạo các giao diện còn thiếu cho Admin</a:t>
            </a:r>
            <a:endParaRPr lang="vi-VN" sz="1600" dirty="0">
              <a:solidFill>
                <a:schemeClr val="bg1"/>
              </a:solidFill>
            </a:endParaRPr>
          </a:p>
        </p:txBody>
      </p:sp>
      <p:sp>
        <p:nvSpPr>
          <p:cNvPr id="33" name="!!T4">
            <a:extLst>
              <a:ext uri="{FF2B5EF4-FFF2-40B4-BE49-F238E27FC236}">
                <a16:creationId xmlns:a16="http://schemas.microsoft.com/office/drawing/2014/main" id="{82AC9E0B-C375-0BFE-1EA4-9E27E7DC2AF7}"/>
              </a:ext>
            </a:extLst>
          </p:cNvPr>
          <p:cNvSpPr/>
          <p:nvPr/>
        </p:nvSpPr>
        <p:spPr>
          <a:xfrm>
            <a:off x="6846226" y="2426621"/>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19/5/2024</a:t>
            </a:r>
            <a:endParaRPr lang="en-PH" sz="2000" dirty="0">
              <a:solidFill>
                <a:schemeClr val="tx1"/>
              </a:solidFill>
            </a:endParaRPr>
          </a:p>
        </p:txBody>
      </p:sp>
      <p:sp>
        <p:nvSpPr>
          <p:cNvPr id="37" name="TextBox 36">
            <a:extLst>
              <a:ext uri="{FF2B5EF4-FFF2-40B4-BE49-F238E27FC236}">
                <a16:creationId xmlns:a16="http://schemas.microsoft.com/office/drawing/2014/main" id="{9D3173D1-2CC4-2D68-E770-D0C32F7B2572}"/>
              </a:ext>
            </a:extLst>
          </p:cNvPr>
          <p:cNvSpPr txBox="1"/>
          <p:nvPr/>
        </p:nvSpPr>
        <p:spPr>
          <a:xfrm>
            <a:off x="6821000" y="1074342"/>
            <a:ext cx="5072339" cy="584775"/>
          </a:xfrm>
          <a:prstGeom prst="rect">
            <a:avLst/>
          </a:prstGeom>
          <a:noFill/>
        </p:spPr>
        <p:txBody>
          <a:bodyPr wrap="square">
            <a:spAutoFit/>
          </a:bodyPr>
          <a:lstStyle/>
          <a:p>
            <a:r>
              <a:rPr lang="vi-VN" sz="1600" dirty="0">
                <a:solidFill>
                  <a:schemeClr val="bg1"/>
                </a:solidFill>
              </a:rPr>
              <a:t> </a:t>
            </a:r>
            <a:r>
              <a:rPr lang="vi-VN" sz="1600" dirty="0">
                <a:solidFill>
                  <a:schemeClr val="accent2">
                    <a:lumMod val="75000"/>
                  </a:schemeClr>
                </a:solidFill>
              </a:rPr>
              <a:t>Hoàn thành </a:t>
            </a:r>
            <a:r>
              <a:rPr lang="vi-VN" sz="1600" dirty="0">
                <a:solidFill>
                  <a:schemeClr val="bg1"/>
                </a:solidFill>
              </a:rPr>
              <a:t> Xây dựng API thêm, cập nhật thông tin cán bộ hướng dẫn</a:t>
            </a:r>
          </a:p>
        </p:txBody>
      </p:sp>
      <p:sp>
        <p:nvSpPr>
          <p:cNvPr id="39" name="TextBox 38">
            <a:extLst>
              <a:ext uri="{FF2B5EF4-FFF2-40B4-BE49-F238E27FC236}">
                <a16:creationId xmlns:a16="http://schemas.microsoft.com/office/drawing/2014/main" id="{47F2D834-1DA7-C9A4-7134-556B21C54262}"/>
              </a:ext>
            </a:extLst>
          </p:cNvPr>
          <p:cNvSpPr txBox="1"/>
          <p:nvPr/>
        </p:nvSpPr>
        <p:spPr>
          <a:xfrm>
            <a:off x="6846227" y="1804171"/>
            <a:ext cx="5097567" cy="338554"/>
          </a:xfrm>
          <a:prstGeom prst="rect">
            <a:avLst/>
          </a:prstGeom>
          <a:noFill/>
        </p:spPr>
        <p:txBody>
          <a:bodyPr wrap="square">
            <a:spAutoFit/>
          </a:bodyPr>
          <a:lstStyle/>
          <a:p>
            <a:r>
              <a:rPr lang="vi-VN" sz="1600" dirty="0">
                <a:solidFill>
                  <a:schemeClr val="bg1"/>
                </a:solidFill>
              </a:rPr>
              <a:t> </a:t>
            </a:r>
            <a:r>
              <a:rPr lang="vi-VN" sz="1600" dirty="0">
                <a:solidFill>
                  <a:schemeClr val="accent2">
                    <a:lumMod val="75000"/>
                  </a:schemeClr>
                </a:solidFill>
              </a:rPr>
              <a:t>Hoàn thành </a:t>
            </a:r>
            <a:r>
              <a:rPr lang="vi-VN" sz="1600" dirty="0">
                <a:solidFill>
                  <a:schemeClr val="bg1"/>
                </a:solidFill>
              </a:rPr>
              <a:t> Xây dựng API lấy danh sách công ty</a:t>
            </a:r>
          </a:p>
        </p:txBody>
      </p:sp>
      <p:sp>
        <p:nvSpPr>
          <p:cNvPr id="41" name="TextBox 40">
            <a:extLst>
              <a:ext uri="{FF2B5EF4-FFF2-40B4-BE49-F238E27FC236}">
                <a16:creationId xmlns:a16="http://schemas.microsoft.com/office/drawing/2014/main" id="{F3D201F5-E0E5-7E09-DF08-19601F79ABD2}"/>
              </a:ext>
            </a:extLst>
          </p:cNvPr>
          <p:cNvSpPr txBox="1"/>
          <p:nvPr/>
        </p:nvSpPr>
        <p:spPr>
          <a:xfrm>
            <a:off x="6415548" y="5970765"/>
            <a:ext cx="7120237"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accent2">
                    <a:lumMod val="75000"/>
                  </a:schemeClr>
                </a:solidFill>
                <a:effectLst/>
              </a:rPr>
              <a:t>Ngày 19/5/2024 sprint 3 hoàn thành</a:t>
            </a:r>
          </a:p>
        </p:txBody>
      </p:sp>
    </p:spTree>
    <p:extLst>
      <p:ext uri="{BB962C8B-B14F-4D97-AF65-F5344CB8AC3E}">
        <p14:creationId xmlns:p14="http://schemas.microsoft.com/office/powerpoint/2010/main" val="158350254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FE16061-D3F1-3A5C-0AD2-FAF2916FD37C}"/>
              </a:ext>
            </a:extLst>
          </p:cNvPr>
          <p:cNvSpPr>
            <a:spLocks noChangeArrowheads="1"/>
          </p:cNvSpPr>
          <p:nvPr/>
        </p:nvSpPr>
        <p:spPr bwMode="auto">
          <a:xfrm>
            <a:off x="151175" y="997397"/>
            <a:ext cx="54925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vi-VN" altLang="vi-VN" sz="160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KAN-20</a:t>
            </a:r>
            <a:r>
              <a:rPr kumimoji="0" lang="vi-VN" altLang="vi-VN" sz="1600" i="0" u="none" strike="noStrike" cap="none" normalizeH="0" baseline="0" dirty="0">
                <a:ln>
                  <a:noFill/>
                </a:ln>
                <a:solidFill>
                  <a:schemeClr val="bg1"/>
                </a:solidFill>
                <a:effectLst/>
              </a:rPr>
              <a:t> Kiểm tra và fix bugs trên toàn bộ ứng dụng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KAN-23</a:t>
            </a:r>
            <a:r>
              <a:rPr kumimoji="0" lang="vi-VN" altLang="vi-VN" sz="1600" i="0" u="none" strike="noStrike" cap="none" normalizeH="0" baseline="0" dirty="0">
                <a:ln>
                  <a:noFill/>
                </a:ln>
                <a:solidFill>
                  <a:schemeClr val="bg1"/>
                </a:solidFill>
                <a:effectLst/>
              </a:rPr>
              <a:t> Kiểm tra, fix bugs và tối ưu hóa hiệu suất trên toàn bộ API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KAN-21</a:t>
            </a:r>
            <a:r>
              <a:rPr kumimoji="0" lang="vi-VN" altLang="vi-VN" sz="1600" i="0" u="none" strike="noStrike" cap="none" normalizeH="0" baseline="0" dirty="0">
                <a:ln>
                  <a:noFill/>
                </a:ln>
                <a:solidFill>
                  <a:schemeClr val="bg1"/>
                </a:solidFill>
                <a:effectLst/>
              </a:rPr>
              <a:t> Tối ưu hóa trải nghiệm người dùng</a:t>
            </a:r>
          </a:p>
        </p:txBody>
      </p:sp>
      <p:sp>
        <p:nvSpPr>
          <p:cNvPr id="5" name="!!T4">
            <a:extLst>
              <a:ext uri="{FF2B5EF4-FFF2-40B4-BE49-F238E27FC236}">
                <a16:creationId xmlns:a16="http://schemas.microsoft.com/office/drawing/2014/main" id="{584214F5-EE7B-23AC-DEC7-604F1D74117C}"/>
              </a:ext>
            </a:extLst>
          </p:cNvPr>
          <p:cNvSpPr/>
          <p:nvPr/>
        </p:nvSpPr>
        <p:spPr>
          <a:xfrm>
            <a:off x="151177" y="605467"/>
            <a:ext cx="5565953" cy="41311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19/5/2024 Sprint 4 bắt đầu</a:t>
            </a:r>
            <a:endParaRPr lang="en-PH" sz="2000" dirty="0">
              <a:solidFill>
                <a:schemeClr val="tx1"/>
              </a:solidFill>
            </a:endParaRPr>
          </a:p>
        </p:txBody>
      </p:sp>
      <p:sp>
        <p:nvSpPr>
          <p:cNvPr id="9" name="TextBox 8">
            <a:extLst>
              <a:ext uri="{FF2B5EF4-FFF2-40B4-BE49-F238E27FC236}">
                <a16:creationId xmlns:a16="http://schemas.microsoft.com/office/drawing/2014/main" id="{7B679011-E0F5-C7F5-E9FF-CABB3A8C2ACA}"/>
              </a:ext>
            </a:extLst>
          </p:cNvPr>
          <p:cNvSpPr txBox="1"/>
          <p:nvPr/>
        </p:nvSpPr>
        <p:spPr>
          <a:xfrm>
            <a:off x="476899" y="125477"/>
            <a:ext cx="1705862"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bg1"/>
                </a:solidFill>
                <a:effectLst/>
              </a:rPr>
              <a:t>Sprint  4</a:t>
            </a:r>
            <a:endParaRPr kumimoji="0" lang="vi-VN" altLang="vi-VN" sz="2500" b="0" i="0" u="none" strike="noStrike" cap="none" normalizeH="0" baseline="0" dirty="0">
              <a:ln>
                <a:noFill/>
              </a:ln>
              <a:solidFill>
                <a:schemeClr val="bg1"/>
              </a:solidFill>
              <a:effectLst/>
            </a:endParaRPr>
          </a:p>
        </p:txBody>
      </p:sp>
      <p:sp>
        <p:nvSpPr>
          <p:cNvPr id="10" name="!!T4">
            <a:extLst>
              <a:ext uri="{FF2B5EF4-FFF2-40B4-BE49-F238E27FC236}">
                <a16:creationId xmlns:a16="http://schemas.microsoft.com/office/drawing/2014/main" id="{CF993DAC-F5FF-9C1B-A8F2-EF2F3F1450BD}"/>
              </a:ext>
            </a:extLst>
          </p:cNvPr>
          <p:cNvSpPr/>
          <p:nvPr/>
        </p:nvSpPr>
        <p:spPr>
          <a:xfrm>
            <a:off x="151175" y="2539687"/>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20/5/2024</a:t>
            </a:r>
            <a:endParaRPr lang="en-PH" sz="2000" dirty="0">
              <a:solidFill>
                <a:schemeClr val="tx1"/>
              </a:solidFill>
            </a:endParaRPr>
          </a:p>
        </p:txBody>
      </p:sp>
      <p:sp>
        <p:nvSpPr>
          <p:cNvPr id="19" name="!!T4">
            <a:extLst>
              <a:ext uri="{FF2B5EF4-FFF2-40B4-BE49-F238E27FC236}">
                <a16:creationId xmlns:a16="http://schemas.microsoft.com/office/drawing/2014/main" id="{62E45E33-0FE3-34EB-498D-B593AFBA3BC6}"/>
              </a:ext>
            </a:extLst>
          </p:cNvPr>
          <p:cNvSpPr/>
          <p:nvPr/>
        </p:nvSpPr>
        <p:spPr>
          <a:xfrm>
            <a:off x="6474872" y="603289"/>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21/5/2024</a:t>
            </a:r>
            <a:endParaRPr lang="en-PH" sz="2000" dirty="0">
              <a:solidFill>
                <a:schemeClr val="tx1"/>
              </a:solidFill>
            </a:endParaRPr>
          </a:p>
        </p:txBody>
      </p:sp>
      <p:sp>
        <p:nvSpPr>
          <p:cNvPr id="22" name="TextBox 21">
            <a:extLst>
              <a:ext uri="{FF2B5EF4-FFF2-40B4-BE49-F238E27FC236}">
                <a16:creationId xmlns:a16="http://schemas.microsoft.com/office/drawing/2014/main" id="{7062F242-C338-E67D-E832-0D2525A0E98D}"/>
              </a:ext>
            </a:extLst>
          </p:cNvPr>
          <p:cNvSpPr txBox="1"/>
          <p:nvPr/>
        </p:nvSpPr>
        <p:spPr>
          <a:xfrm>
            <a:off x="176404" y="2796119"/>
            <a:ext cx="5565953" cy="830997"/>
          </a:xfrm>
          <a:prstGeom prst="rect">
            <a:avLst/>
          </a:prstGeom>
          <a:noFill/>
        </p:spPr>
        <p:txBody>
          <a:bodyPr wrap="square">
            <a:spAutoFit/>
          </a:bodyPr>
          <a:lstStyle/>
          <a:p>
            <a:r>
              <a:rPr lang="vi-VN" sz="1600" dirty="0">
                <a:solidFill>
                  <a:schemeClr val="bg1"/>
                </a:solidFill>
              </a:rPr>
              <a:t>	</a:t>
            </a:r>
          </a:p>
          <a:p>
            <a:r>
              <a:rPr lang="vi-VN" sz="1600" dirty="0">
                <a:solidFill>
                  <a:schemeClr val="accent2"/>
                </a:solidFill>
              </a:rPr>
              <a:t>Hoàn thành </a:t>
            </a:r>
            <a:r>
              <a:rPr lang="vi-VN" sz="1600" dirty="0">
                <a:solidFill>
                  <a:schemeClr val="bg1"/>
                </a:solidFill>
              </a:rPr>
              <a:t>Kiểm tra, fix bugs và tối ưu hóa hiệu suất trên toàn bộ API</a:t>
            </a:r>
          </a:p>
        </p:txBody>
      </p:sp>
      <p:sp>
        <p:nvSpPr>
          <p:cNvPr id="25" name="TextBox 24">
            <a:extLst>
              <a:ext uri="{FF2B5EF4-FFF2-40B4-BE49-F238E27FC236}">
                <a16:creationId xmlns:a16="http://schemas.microsoft.com/office/drawing/2014/main" id="{E3302155-C7B3-FA8B-A963-AFC663A81A37}"/>
              </a:ext>
            </a:extLst>
          </p:cNvPr>
          <p:cNvSpPr txBox="1"/>
          <p:nvPr/>
        </p:nvSpPr>
        <p:spPr>
          <a:xfrm>
            <a:off x="6548285" y="941452"/>
            <a:ext cx="5492542" cy="584775"/>
          </a:xfrm>
          <a:prstGeom prst="rect">
            <a:avLst/>
          </a:prstGeom>
          <a:noFill/>
        </p:spPr>
        <p:txBody>
          <a:bodyPr wrap="square">
            <a:spAutoFit/>
          </a:bodyPr>
          <a:lstStyle/>
          <a:p>
            <a:r>
              <a:rPr lang="vi-VN" sz="1600" dirty="0">
                <a:solidFill>
                  <a:schemeClr val="bg1"/>
                </a:solidFill>
              </a:rPr>
              <a:t>	</a:t>
            </a:r>
          </a:p>
          <a:p>
            <a:r>
              <a:rPr lang="vi-VN" sz="1600" dirty="0">
                <a:solidFill>
                  <a:schemeClr val="accent2"/>
                </a:solidFill>
              </a:rPr>
              <a:t>Hoàn thành</a:t>
            </a:r>
            <a:r>
              <a:rPr lang="vi-VN" sz="1600" dirty="0">
                <a:solidFill>
                  <a:schemeClr val="bg1"/>
                </a:solidFill>
              </a:rPr>
              <a:t> Tối ưu hóa trải nghiệm người dùng</a:t>
            </a:r>
          </a:p>
        </p:txBody>
      </p:sp>
      <p:sp>
        <p:nvSpPr>
          <p:cNvPr id="41" name="TextBox 40">
            <a:extLst>
              <a:ext uri="{FF2B5EF4-FFF2-40B4-BE49-F238E27FC236}">
                <a16:creationId xmlns:a16="http://schemas.microsoft.com/office/drawing/2014/main" id="{F3D201F5-E0E5-7E09-DF08-19601F79ABD2}"/>
              </a:ext>
            </a:extLst>
          </p:cNvPr>
          <p:cNvSpPr txBox="1"/>
          <p:nvPr/>
        </p:nvSpPr>
        <p:spPr>
          <a:xfrm>
            <a:off x="6474871" y="6016184"/>
            <a:ext cx="7120237"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accent2">
                    <a:lumMod val="75000"/>
                  </a:schemeClr>
                </a:solidFill>
                <a:effectLst/>
              </a:rPr>
              <a:t>Ngày 22/5/2024 sprint 4 hoàn thành</a:t>
            </a:r>
          </a:p>
        </p:txBody>
      </p:sp>
      <p:sp>
        <p:nvSpPr>
          <p:cNvPr id="7" name="!!T4">
            <a:extLst>
              <a:ext uri="{FF2B5EF4-FFF2-40B4-BE49-F238E27FC236}">
                <a16:creationId xmlns:a16="http://schemas.microsoft.com/office/drawing/2014/main" id="{D1110303-0F6C-E606-636E-21EC3674D096}"/>
              </a:ext>
            </a:extLst>
          </p:cNvPr>
          <p:cNvSpPr/>
          <p:nvPr/>
        </p:nvSpPr>
        <p:spPr>
          <a:xfrm>
            <a:off x="6474871" y="1781268"/>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22/5/2024</a:t>
            </a:r>
            <a:endParaRPr lang="en-PH" sz="2000" dirty="0">
              <a:solidFill>
                <a:schemeClr val="tx1"/>
              </a:solidFill>
            </a:endParaRPr>
          </a:p>
        </p:txBody>
      </p:sp>
      <p:sp>
        <p:nvSpPr>
          <p:cNvPr id="13" name="TextBox 12">
            <a:extLst>
              <a:ext uri="{FF2B5EF4-FFF2-40B4-BE49-F238E27FC236}">
                <a16:creationId xmlns:a16="http://schemas.microsoft.com/office/drawing/2014/main" id="{75A4F87B-CB31-03E6-C360-C22DDD54DBB2}"/>
              </a:ext>
            </a:extLst>
          </p:cNvPr>
          <p:cNvSpPr txBox="1"/>
          <p:nvPr/>
        </p:nvSpPr>
        <p:spPr>
          <a:xfrm>
            <a:off x="6548285" y="2457565"/>
            <a:ext cx="6769508" cy="338554"/>
          </a:xfrm>
          <a:prstGeom prst="rect">
            <a:avLst/>
          </a:prstGeom>
          <a:noFill/>
        </p:spPr>
        <p:txBody>
          <a:bodyPr wrap="square">
            <a:spAutoFit/>
          </a:bodyPr>
          <a:lstStyle/>
          <a:p>
            <a:r>
              <a:rPr lang="vi-VN" sz="1600" dirty="0">
                <a:solidFill>
                  <a:schemeClr val="accent2"/>
                </a:solidFill>
              </a:rPr>
              <a:t>Hoàn thành</a:t>
            </a:r>
            <a:r>
              <a:rPr lang="vi-VN" sz="1600" dirty="0">
                <a:solidFill>
                  <a:schemeClr val="bg1"/>
                </a:solidFill>
              </a:rPr>
              <a:t> Kiểm tra và fix bugs trên toàn bộ ứng dụng</a:t>
            </a:r>
          </a:p>
        </p:txBody>
      </p:sp>
    </p:spTree>
    <p:extLst>
      <p:ext uri="{BB962C8B-B14F-4D97-AF65-F5344CB8AC3E}">
        <p14:creationId xmlns:p14="http://schemas.microsoft.com/office/powerpoint/2010/main" val="56837602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a:extLst>
              <a:ext uri="{FF2B5EF4-FFF2-40B4-BE49-F238E27FC236}">
                <a16:creationId xmlns:a16="http://schemas.microsoft.com/office/drawing/2014/main" id="{8B6BCA3C-F996-483E-81CF-424B417E738A}"/>
              </a:ext>
            </a:extLst>
          </p:cNvPr>
          <p:cNvSpPr/>
          <p:nvPr/>
        </p:nvSpPr>
        <p:spPr>
          <a:xfrm>
            <a:off x="1693753"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2">
            <a:extLst>
              <a:ext uri="{FF2B5EF4-FFF2-40B4-BE49-F238E27FC236}">
                <a16:creationId xmlns:a16="http://schemas.microsoft.com/office/drawing/2014/main" id="{D82A0674-E70A-421F-91E1-4306B45F4972}"/>
              </a:ext>
            </a:extLst>
          </p:cNvPr>
          <p:cNvSpPr/>
          <p:nvPr/>
        </p:nvSpPr>
        <p:spPr>
          <a:xfrm>
            <a:off x="2006624" y="-521906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3">
            <a:extLst>
              <a:ext uri="{FF2B5EF4-FFF2-40B4-BE49-F238E27FC236}">
                <a16:creationId xmlns:a16="http://schemas.microsoft.com/office/drawing/2014/main" id="{EB382BFA-CC29-444F-8A23-3AD35F8E2C33}"/>
              </a:ext>
            </a:extLst>
          </p:cNvPr>
          <p:cNvSpPr/>
          <p:nvPr/>
        </p:nvSpPr>
        <p:spPr>
          <a:xfrm>
            <a:off x="1049824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5">
            <a:extLst>
              <a:ext uri="{FF2B5EF4-FFF2-40B4-BE49-F238E27FC236}">
                <a16:creationId xmlns:a16="http://schemas.microsoft.com/office/drawing/2014/main" id="{392F0F82-55E5-4D89-84E3-AD4125F1C32F}"/>
              </a:ext>
            </a:extLst>
          </p:cNvPr>
          <p:cNvSpPr/>
          <p:nvPr/>
        </p:nvSpPr>
        <p:spPr>
          <a:xfrm>
            <a:off x="995825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4">
            <a:extLst>
              <a:ext uri="{FF2B5EF4-FFF2-40B4-BE49-F238E27FC236}">
                <a16:creationId xmlns:a16="http://schemas.microsoft.com/office/drawing/2014/main" id="{BF843AEB-3395-4E9D-BC5B-29C27DFBFAD5}"/>
              </a:ext>
            </a:extLst>
          </p:cNvPr>
          <p:cNvSpPr/>
          <p:nvPr/>
        </p:nvSpPr>
        <p:spPr>
          <a:xfrm>
            <a:off x="6096000" y="2565623"/>
            <a:ext cx="10852457" cy="10852457"/>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bout">
            <a:extLst>
              <a:ext uri="{FF2B5EF4-FFF2-40B4-BE49-F238E27FC236}">
                <a16:creationId xmlns:a16="http://schemas.microsoft.com/office/drawing/2014/main" id="{C7E2F25C-AC8D-4E1B-A3A9-0AC57D395836}"/>
              </a:ext>
            </a:extLst>
          </p:cNvPr>
          <p:cNvSpPr txBox="1"/>
          <p:nvPr/>
        </p:nvSpPr>
        <p:spPr>
          <a:xfrm>
            <a:off x="738746" y="3183816"/>
            <a:ext cx="6748963" cy="861774"/>
          </a:xfrm>
          <a:prstGeom prst="rect">
            <a:avLst/>
          </a:prstGeom>
          <a:noFill/>
        </p:spPr>
        <p:txBody>
          <a:bodyPr wrap="none" rtlCol="0">
            <a:spAutoFit/>
          </a:bodyPr>
          <a:lstStyle/>
          <a:p>
            <a:r>
              <a:rPr lang="vi-VN"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rPr>
              <a:t>KẾT QUẢ ĐẠT ĐƯỢC</a:t>
            </a:r>
            <a:endParaRPr lang="en-PH"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endParaRPr>
          </a:p>
        </p:txBody>
      </p:sp>
      <p:sp>
        <p:nvSpPr>
          <p:cNvPr id="4" name="!!MC">
            <a:extLst>
              <a:ext uri="{FF2B5EF4-FFF2-40B4-BE49-F238E27FC236}">
                <a16:creationId xmlns:a16="http://schemas.microsoft.com/office/drawing/2014/main" id="{23509EAD-1F46-48DC-8CAF-9BAC13F1D869}"/>
              </a:ext>
            </a:extLst>
          </p:cNvPr>
          <p:cNvSpPr/>
          <p:nvPr/>
        </p:nvSpPr>
        <p:spPr>
          <a:xfrm>
            <a:off x="2399816" y="-4759351"/>
            <a:ext cx="7392368" cy="7392368"/>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7" name="!!n1">
            <a:extLst>
              <a:ext uri="{FF2B5EF4-FFF2-40B4-BE49-F238E27FC236}">
                <a16:creationId xmlns:a16="http://schemas.microsoft.com/office/drawing/2014/main" id="{58123A8C-2438-4F91-A5CB-6319B4AA6364}"/>
              </a:ext>
            </a:extLst>
          </p:cNvPr>
          <p:cNvGrpSpPr/>
          <p:nvPr/>
        </p:nvGrpSpPr>
        <p:grpSpPr>
          <a:xfrm>
            <a:off x="-12715683" y="2556777"/>
            <a:ext cx="2802113" cy="3450286"/>
            <a:chOff x="432154" y="2856499"/>
            <a:chExt cx="2802113" cy="3450286"/>
          </a:xfrm>
          <a:effectLst>
            <a:outerShdw blurRad="50800" dist="38100" dir="5400000" algn="t" rotWithShape="0">
              <a:prstClr val="black">
                <a:alpha val="40000"/>
              </a:prstClr>
            </a:outerShdw>
          </a:effectLst>
        </p:grpSpPr>
        <p:sp>
          <p:nvSpPr>
            <p:cNvPr id="18" name="Rectangle: Rounded Corners 17">
              <a:extLst>
                <a:ext uri="{FF2B5EF4-FFF2-40B4-BE49-F238E27FC236}">
                  <a16:creationId xmlns:a16="http://schemas.microsoft.com/office/drawing/2014/main" id="{E386971C-4248-43A3-9D80-68DB336D773F}"/>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04747AB1-0B9B-4CD3-A036-978CEA36E4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7D95D9EF-7083-468C-88E8-98673B20EEFE}"/>
                </a:ext>
              </a:extLst>
            </p:cNvPr>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p>
          </p:txBody>
        </p:sp>
      </p:grpSp>
      <p:grpSp>
        <p:nvGrpSpPr>
          <p:cNvPr id="25" name="!!n3">
            <a:extLst>
              <a:ext uri="{FF2B5EF4-FFF2-40B4-BE49-F238E27FC236}">
                <a16:creationId xmlns:a16="http://schemas.microsoft.com/office/drawing/2014/main" id="{9E9509EC-4C1D-4DC8-BE84-19A74A255845}"/>
              </a:ext>
            </a:extLst>
          </p:cNvPr>
          <p:cNvGrpSpPr/>
          <p:nvPr/>
        </p:nvGrpSpPr>
        <p:grpSpPr>
          <a:xfrm>
            <a:off x="7151143" y="7144542"/>
            <a:ext cx="4332558" cy="2647785"/>
            <a:chOff x="432154" y="2856499"/>
            <a:chExt cx="2802113" cy="2647785"/>
          </a:xfrm>
          <a:effectLst>
            <a:outerShdw blurRad="50800" dist="38100" dir="5400000" algn="t" rotWithShape="0">
              <a:prstClr val="black">
                <a:alpha val="40000"/>
              </a:prstClr>
            </a:outerShdw>
          </a:effectLst>
        </p:grpSpPr>
        <p:sp>
          <p:nvSpPr>
            <p:cNvPr id="26" name="Rectangle: Rounded Corners 25">
              <a:extLst>
                <a:ext uri="{FF2B5EF4-FFF2-40B4-BE49-F238E27FC236}">
                  <a16:creationId xmlns:a16="http://schemas.microsoft.com/office/drawing/2014/main" id="{21241F1C-B0BB-4923-98F7-3AC7B85A1C0C}"/>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Rounded Corners 26">
              <a:extLst>
                <a:ext uri="{FF2B5EF4-FFF2-40B4-BE49-F238E27FC236}">
                  <a16:creationId xmlns:a16="http://schemas.microsoft.com/office/drawing/2014/main" id="{E68BF9E4-F967-4C5B-91EE-58955377CC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TextBox 27">
              <a:extLst>
                <a:ext uri="{FF2B5EF4-FFF2-40B4-BE49-F238E27FC236}">
                  <a16:creationId xmlns:a16="http://schemas.microsoft.com/office/drawing/2014/main" id="{0483C178-7094-415C-B0CC-BC143A45A306}"/>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grpSp>
        <p:nvGrpSpPr>
          <p:cNvPr id="29" name="!!n4">
            <a:extLst>
              <a:ext uri="{FF2B5EF4-FFF2-40B4-BE49-F238E27FC236}">
                <a16:creationId xmlns:a16="http://schemas.microsoft.com/office/drawing/2014/main" id="{4392A745-D675-4D5C-89A3-EB3C56D97527}"/>
              </a:ext>
            </a:extLst>
          </p:cNvPr>
          <p:cNvGrpSpPr/>
          <p:nvPr/>
        </p:nvGrpSpPr>
        <p:grpSpPr>
          <a:xfrm>
            <a:off x="7177044" y="14506935"/>
            <a:ext cx="4332558" cy="2647785"/>
            <a:chOff x="432154" y="2856499"/>
            <a:chExt cx="2802113" cy="2647785"/>
          </a:xfrm>
          <a:effectLst>
            <a:outerShdw blurRad="50800" dist="38100" dir="5400000" algn="t" rotWithShape="0">
              <a:prstClr val="black">
                <a:alpha val="40000"/>
              </a:prstClr>
            </a:outerShdw>
          </a:effectLst>
        </p:grpSpPr>
        <p:sp>
          <p:nvSpPr>
            <p:cNvPr id="30" name="Rectangle: Rounded Corners 29">
              <a:extLst>
                <a:ext uri="{FF2B5EF4-FFF2-40B4-BE49-F238E27FC236}">
                  <a16:creationId xmlns:a16="http://schemas.microsoft.com/office/drawing/2014/main" id="{357B55AD-4265-4E9E-93AB-ED5AF6F2CBC5}"/>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Rounded Corners 30">
              <a:extLst>
                <a:ext uri="{FF2B5EF4-FFF2-40B4-BE49-F238E27FC236}">
                  <a16:creationId xmlns:a16="http://schemas.microsoft.com/office/drawing/2014/main" id="{27D8FA1E-4890-45C1-AA38-CAF394ADD37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A3FD6285-BC8B-4786-8870-B12A41FB72DB}"/>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sp>
        <p:nvSpPr>
          <p:cNvPr id="8" name="!!6">
            <a:extLst>
              <a:ext uri="{FF2B5EF4-FFF2-40B4-BE49-F238E27FC236}">
                <a16:creationId xmlns:a16="http://schemas.microsoft.com/office/drawing/2014/main" id="{7BD2D1D5-8C17-4AAC-BEC6-CF07B8E24619}"/>
              </a:ext>
            </a:extLst>
          </p:cNvPr>
          <p:cNvSpPr/>
          <p:nvPr/>
        </p:nvSpPr>
        <p:spPr>
          <a:xfrm>
            <a:off x="457280"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Members">
            <a:extLst>
              <a:ext uri="{FF2B5EF4-FFF2-40B4-BE49-F238E27FC236}">
                <a16:creationId xmlns:a16="http://schemas.microsoft.com/office/drawing/2014/main" id="{49C7A4A8-C6D7-422E-8EAF-8F86ED25F08D}"/>
              </a:ext>
            </a:extLst>
          </p:cNvPr>
          <p:cNvSpPr txBox="1"/>
          <p:nvPr/>
        </p:nvSpPr>
        <p:spPr>
          <a:xfrm>
            <a:off x="605282" y="-1613941"/>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Tree>
    <p:extLst>
      <p:ext uri="{BB962C8B-B14F-4D97-AF65-F5344CB8AC3E}">
        <p14:creationId xmlns:p14="http://schemas.microsoft.com/office/powerpoint/2010/main" val="248049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6C91BE5-ED4E-3285-7B0C-486F4FD17B72}"/>
              </a:ext>
            </a:extLst>
          </p:cNvPr>
          <p:cNvSpPr txBox="1"/>
          <p:nvPr/>
        </p:nvSpPr>
        <p:spPr>
          <a:xfrm>
            <a:off x="486697" y="267956"/>
            <a:ext cx="4080797" cy="553998"/>
          </a:xfrm>
          <a:prstGeom prst="rect">
            <a:avLst/>
          </a:prstGeom>
          <a:noFill/>
        </p:spPr>
        <p:txBody>
          <a:bodyPr wrap="none" rtlCol="0">
            <a:spAutoFit/>
          </a:bodyPr>
          <a:lstStyle/>
          <a:p>
            <a:r>
              <a:rPr lang="en-US" sz="3000" b="1" dirty="0" err="1">
                <a:solidFill>
                  <a:srgbClr val="219EBC"/>
                </a:solidFill>
              </a:rPr>
              <a:t>Biểu</a:t>
            </a:r>
            <a:r>
              <a:rPr lang="en-US" sz="3000" b="1" dirty="0">
                <a:solidFill>
                  <a:srgbClr val="219EBC"/>
                </a:solidFill>
              </a:rPr>
              <a:t> </a:t>
            </a:r>
            <a:r>
              <a:rPr lang="en-US" sz="3000" b="1" dirty="0" err="1">
                <a:solidFill>
                  <a:srgbClr val="219EBC"/>
                </a:solidFill>
              </a:rPr>
              <a:t>đồ</a:t>
            </a:r>
            <a:r>
              <a:rPr lang="en-US" sz="3000" b="1" dirty="0">
                <a:solidFill>
                  <a:srgbClr val="219EBC"/>
                </a:solidFill>
              </a:rPr>
              <a:t> Burndown chart</a:t>
            </a:r>
            <a:endParaRPr lang="vi-VN" sz="3000" b="1" dirty="0">
              <a:solidFill>
                <a:srgbClr val="219EBC"/>
              </a:solidFill>
            </a:endParaRPr>
          </a:p>
        </p:txBody>
      </p:sp>
      <p:pic>
        <p:nvPicPr>
          <p:cNvPr id="1026" name="Picture 1">
            <a:extLst>
              <a:ext uri="{FF2B5EF4-FFF2-40B4-BE49-F238E27FC236}">
                <a16:creationId xmlns:a16="http://schemas.microsoft.com/office/drawing/2014/main" id="{DB36EEEA-A94E-AAEC-7206-C902BDF58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457" y="267956"/>
            <a:ext cx="4602480" cy="2355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1">
            <a:extLst>
              <a:ext uri="{FF2B5EF4-FFF2-40B4-BE49-F238E27FC236}">
                <a16:creationId xmlns:a16="http://schemas.microsoft.com/office/drawing/2014/main" id="{4FE28A4F-05D3-00CC-D71A-9E27F0606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210" y="1005544"/>
            <a:ext cx="4579790" cy="2355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
            <a:extLst>
              <a:ext uri="{FF2B5EF4-FFF2-40B4-BE49-F238E27FC236}">
                <a16:creationId xmlns:a16="http://schemas.microsoft.com/office/drawing/2014/main" id="{A0DD122C-265C-9107-3E81-F5F0EF11D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457" y="3288703"/>
            <a:ext cx="4602480" cy="2349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
            <a:extLst>
              <a:ext uri="{FF2B5EF4-FFF2-40B4-BE49-F238E27FC236}">
                <a16:creationId xmlns:a16="http://schemas.microsoft.com/office/drawing/2014/main" id="{6A97A07A-9772-7135-3C9A-E47AFF7962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210" y="3977594"/>
            <a:ext cx="4579790" cy="23498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F4A2788-3082-CF53-BF72-985DC56BBC4E}"/>
              </a:ext>
            </a:extLst>
          </p:cNvPr>
          <p:cNvSpPr txBox="1"/>
          <p:nvPr/>
        </p:nvSpPr>
        <p:spPr>
          <a:xfrm>
            <a:off x="7426960" y="2756232"/>
            <a:ext cx="2957861" cy="400110"/>
          </a:xfrm>
          <a:prstGeom prst="rect">
            <a:avLst/>
          </a:prstGeom>
          <a:noFill/>
        </p:spPr>
        <p:txBody>
          <a:bodyPr wrap="none" rtlCol="0">
            <a:spAutoFit/>
          </a:bodyPr>
          <a:lstStyle/>
          <a:p>
            <a:r>
              <a:rPr lang="vi-VN"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Burndown chart sprint 1</a:t>
            </a:r>
            <a:endParaRPr lang="en-US"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F6A30604-2291-1824-CBBC-402F78DF4428}"/>
              </a:ext>
            </a:extLst>
          </p:cNvPr>
          <p:cNvSpPr txBox="1"/>
          <p:nvPr/>
        </p:nvSpPr>
        <p:spPr>
          <a:xfrm>
            <a:off x="2611120" y="3456343"/>
            <a:ext cx="2957861" cy="400110"/>
          </a:xfrm>
          <a:prstGeom prst="rect">
            <a:avLst/>
          </a:prstGeom>
          <a:noFill/>
        </p:spPr>
        <p:txBody>
          <a:bodyPr wrap="none" rtlCol="0">
            <a:spAutoFit/>
          </a:bodyPr>
          <a:lstStyle/>
          <a:p>
            <a:r>
              <a:rPr lang="vi-VN"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Burndown chart sprint </a:t>
            </a:r>
            <a:r>
              <a:rPr lang="en-US"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2</a:t>
            </a:r>
            <a:endParaRPr lang="en-US"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380EC79A-5FFF-3864-43D4-183BF4F9CA6B}"/>
              </a:ext>
            </a:extLst>
          </p:cNvPr>
          <p:cNvSpPr txBox="1"/>
          <p:nvPr/>
        </p:nvSpPr>
        <p:spPr>
          <a:xfrm>
            <a:off x="2327174" y="6433262"/>
            <a:ext cx="2957861" cy="400110"/>
          </a:xfrm>
          <a:prstGeom prst="rect">
            <a:avLst/>
          </a:prstGeom>
          <a:noFill/>
        </p:spPr>
        <p:txBody>
          <a:bodyPr wrap="none" rtlCol="0">
            <a:spAutoFit/>
          </a:bodyPr>
          <a:lstStyle/>
          <a:p>
            <a:r>
              <a:rPr lang="vi-VN"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Burndown chart sprint </a:t>
            </a:r>
            <a:r>
              <a:rPr lang="en-US"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4</a:t>
            </a:r>
            <a:endParaRPr lang="en-US"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C0D0E459-4C85-6049-FCAD-A94F1BA52DDF}"/>
              </a:ext>
            </a:extLst>
          </p:cNvPr>
          <p:cNvSpPr txBox="1"/>
          <p:nvPr/>
        </p:nvSpPr>
        <p:spPr>
          <a:xfrm>
            <a:off x="7426959" y="5770877"/>
            <a:ext cx="2957861" cy="400110"/>
          </a:xfrm>
          <a:prstGeom prst="rect">
            <a:avLst/>
          </a:prstGeom>
          <a:noFill/>
        </p:spPr>
        <p:txBody>
          <a:bodyPr wrap="none" rtlCol="0">
            <a:spAutoFit/>
          </a:bodyPr>
          <a:lstStyle/>
          <a:p>
            <a:r>
              <a:rPr lang="vi-VN"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Burndown chart sprint </a:t>
            </a:r>
            <a:r>
              <a:rPr lang="en-US"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3</a:t>
            </a:r>
            <a:endParaRPr lang="en-US"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230477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4236AE4-9EF9-F513-3253-6DE4ACA07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82" y="1305533"/>
            <a:ext cx="4852886" cy="256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a:extLst>
              <a:ext uri="{FF2B5EF4-FFF2-40B4-BE49-F238E27FC236}">
                <a16:creationId xmlns:a16="http://schemas.microsoft.com/office/drawing/2014/main" id="{1E5B5F3E-77FF-3B42-0669-B4CB7B1D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814" y="4002696"/>
            <a:ext cx="5553075" cy="256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a:extLst>
              <a:ext uri="{FF2B5EF4-FFF2-40B4-BE49-F238E27FC236}">
                <a16:creationId xmlns:a16="http://schemas.microsoft.com/office/drawing/2014/main" id="{98C8B16A-A1F3-AD47-0832-2813EF81F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97801"/>
            <a:ext cx="3195494" cy="256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a:extLst>
              <a:ext uri="{FF2B5EF4-FFF2-40B4-BE49-F238E27FC236}">
                <a16:creationId xmlns:a16="http://schemas.microsoft.com/office/drawing/2014/main" id="{B402F356-2753-3AE4-581C-A96AB614F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325" y="4104638"/>
            <a:ext cx="2056406" cy="256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D58F695-594F-F5F1-BA64-60550CCB80C1}"/>
              </a:ext>
            </a:extLst>
          </p:cNvPr>
          <p:cNvSpPr txBox="1"/>
          <p:nvPr/>
        </p:nvSpPr>
        <p:spPr>
          <a:xfrm>
            <a:off x="441786" y="309405"/>
            <a:ext cx="6098458" cy="553998"/>
          </a:xfrm>
          <a:prstGeom prst="rect">
            <a:avLst/>
          </a:prstGeom>
          <a:noFill/>
        </p:spPr>
        <p:txBody>
          <a:bodyPr wrap="square">
            <a:spAutoFit/>
          </a:bodyPr>
          <a:lstStyle/>
          <a:p>
            <a:r>
              <a:rPr lang="vi-VN" sz="3000" b="1" dirty="0">
                <a:solidFill>
                  <a:srgbClr val="219EBC"/>
                </a:solidFill>
                <a:latin typeface="Roboto" panose="02000000000000000000" pitchFamily="2" charset="0"/>
                <a:ea typeface="Roboto" panose="02000000000000000000" pitchFamily="2" charset="0"/>
                <a:cs typeface="Roboto" panose="02000000000000000000" pitchFamily="2" charset="0"/>
              </a:rPr>
              <a:t>Một số giao diện </a:t>
            </a:r>
            <a:r>
              <a:rPr lang="en-US" sz="3000" b="1" dirty="0">
                <a:solidFill>
                  <a:srgbClr val="219EBC"/>
                </a:solidFill>
                <a:latin typeface="Roboto" panose="02000000000000000000" pitchFamily="2" charset="0"/>
                <a:ea typeface="Roboto" panose="02000000000000000000" pitchFamily="2" charset="0"/>
                <a:cs typeface="Roboto" panose="02000000000000000000" pitchFamily="2" charset="0"/>
              </a:rPr>
              <a:t>F</a:t>
            </a:r>
            <a:r>
              <a:rPr lang="vi-VN" sz="3000" b="1" dirty="0">
                <a:solidFill>
                  <a:srgbClr val="219EBC"/>
                </a:solidFill>
                <a:latin typeface="Roboto" panose="02000000000000000000" pitchFamily="2" charset="0"/>
                <a:ea typeface="Roboto" panose="02000000000000000000" pitchFamily="2" charset="0"/>
                <a:cs typeface="Roboto" panose="02000000000000000000" pitchFamily="2" charset="0"/>
              </a:rPr>
              <a:t>igma</a:t>
            </a:r>
          </a:p>
        </p:txBody>
      </p:sp>
    </p:spTree>
    <p:extLst>
      <p:ext uri="{BB962C8B-B14F-4D97-AF65-F5344CB8AC3E}">
        <p14:creationId xmlns:p14="http://schemas.microsoft.com/office/powerpoint/2010/main" val="291078359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6FBD8-AC0C-49DE-B07C-66BDC2DE6CC6}"/>
              </a:ext>
            </a:extLst>
          </p:cNvPr>
          <p:cNvPicPr>
            <a:picLocks noChangeAspect="1"/>
          </p:cNvPicPr>
          <p:nvPr/>
        </p:nvPicPr>
        <p:blipFill>
          <a:blip r:embed="rId2"/>
          <a:stretch>
            <a:fillRect/>
          </a:stretch>
        </p:blipFill>
        <p:spPr>
          <a:xfrm>
            <a:off x="480130" y="1135523"/>
            <a:ext cx="5072638" cy="2551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A45BC28-7079-A471-D3E7-844771AA8774}"/>
              </a:ext>
            </a:extLst>
          </p:cNvPr>
          <p:cNvPicPr>
            <a:picLocks noChangeAspect="1"/>
          </p:cNvPicPr>
          <p:nvPr/>
        </p:nvPicPr>
        <p:blipFill>
          <a:blip r:embed="rId3"/>
          <a:stretch>
            <a:fillRect/>
          </a:stretch>
        </p:blipFill>
        <p:spPr>
          <a:xfrm>
            <a:off x="5894767" y="866741"/>
            <a:ext cx="5604386" cy="2562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A592494-83E3-236D-C3F5-764CF6B38B83}"/>
              </a:ext>
            </a:extLst>
          </p:cNvPr>
          <p:cNvPicPr>
            <a:picLocks noChangeAspect="1"/>
          </p:cNvPicPr>
          <p:nvPr/>
        </p:nvPicPr>
        <p:blipFill>
          <a:blip r:embed="rId4"/>
          <a:stretch>
            <a:fillRect/>
          </a:stretch>
        </p:blipFill>
        <p:spPr>
          <a:xfrm>
            <a:off x="256610" y="4001695"/>
            <a:ext cx="5072638" cy="2693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0BAEDAC3-EB56-21FD-B8E0-9AD81A50E9A9}"/>
              </a:ext>
            </a:extLst>
          </p:cNvPr>
          <p:cNvPicPr>
            <a:picLocks noChangeAspect="1"/>
          </p:cNvPicPr>
          <p:nvPr/>
        </p:nvPicPr>
        <p:blipFill>
          <a:blip r:embed="rId5"/>
          <a:stretch>
            <a:fillRect/>
          </a:stretch>
        </p:blipFill>
        <p:spPr>
          <a:xfrm>
            <a:off x="5732534" y="3884347"/>
            <a:ext cx="5766619" cy="2693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2592435C-98ED-9AB6-8922-2CA65789BA71}"/>
              </a:ext>
            </a:extLst>
          </p:cNvPr>
          <p:cNvSpPr txBox="1"/>
          <p:nvPr/>
        </p:nvSpPr>
        <p:spPr>
          <a:xfrm>
            <a:off x="148291" y="279908"/>
            <a:ext cx="6098458" cy="553998"/>
          </a:xfrm>
          <a:prstGeom prst="rect">
            <a:avLst/>
          </a:prstGeom>
          <a:noFill/>
        </p:spPr>
        <p:txBody>
          <a:bodyPr wrap="square">
            <a:spAutoFit/>
          </a:bodyPr>
          <a:lstStyle/>
          <a:p>
            <a:r>
              <a:rPr lang="vi-VN" sz="3000" b="1" dirty="0">
                <a:solidFill>
                  <a:srgbClr val="219EBC"/>
                </a:solidFill>
                <a:latin typeface="Roboto" panose="02000000000000000000" pitchFamily="2" charset="0"/>
                <a:ea typeface="Roboto" panose="02000000000000000000" pitchFamily="2" charset="0"/>
                <a:cs typeface="Roboto" panose="02000000000000000000" pitchFamily="2" charset="0"/>
              </a:rPr>
              <a:t>Một số giao diện của trang web</a:t>
            </a:r>
          </a:p>
        </p:txBody>
      </p:sp>
    </p:spTree>
    <p:extLst>
      <p:ext uri="{BB962C8B-B14F-4D97-AF65-F5344CB8AC3E}">
        <p14:creationId xmlns:p14="http://schemas.microsoft.com/office/powerpoint/2010/main" val="39235028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a:extLst>
              <a:ext uri="{FF2B5EF4-FFF2-40B4-BE49-F238E27FC236}">
                <a16:creationId xmlns:a16="http://schemas.microsoft.com/office/drawing/2014/main" id="{8B6BCA3C-F996-483E-81CF-424B417E738A}"/>
              </a:ext>
            </a:extLst>
          </p:cNvPr>
          <p:cNvSpPr/>
          <p:nvPr/>
        </p:nvSpPr>
        <p:spPr>
          <a:xfrm>
            <a:off x="1693753"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2">
            <a:extLst>
              <a:ext uri="{FF2B5EF4-FFF2-40B4-BE49-F238E27FC236}">
                <a16:creationId xmlns:a16="http://schemas.microsoft.com/office/drawing/2014/main" id="{D82A0674-E70A-421F-91E1-4306B45F4972}"/>
              </a:ext>
            </a:extLst>
          </p:cNvPr>
          <p:cNvSpPr/>
          <p:nvPr/>
        </p:nvSpPr>
        <p:spPr>
          <a:xfrm>
            <a:off x="2006624" y="-521906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3">
            <a:extLst>
              <a:ext uri="{FF2B5EF4-FFF2-40B4-BE49-F238E27FC236}">
                <a16:creationId xmlns:a16="http://schemas.microsoft.com/office/drawing/2014/main" id="{EB382BFA-CC29-444F-8A23-3AD35F8E2C33}"/>
              </a:ext>
            </a:extLst>
          </p:cNvPr>
          <p:cNvSpPr/>
          <p:nvPr/>
        </p:nvSpPr>
        <p:spPr>
          <a:xfrm>
            <a:off x="1049824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5">
            <a:extLst>
              <a:ext uri="{FF2B5EF4-FFF2-40B4-BE49-F238E27FC236}">
                <a16:creationId xmlns:a16="http://schemas.microsoft.com/office/drawing/2014/main" id="{392F0F82-55E5-4D89-84E3-AD4125F1C32F}"/>
              </a:ext>
            </a:extLst>
          </p:cNvPr>
          <p:cNvSpPr/>
          <p:nvPr/>
        </p:nvSpPr>
        <p:spPr>
          <a:xfrm>
            <a:off x="995825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4">
            <a:extLst>
              <a:ext uri="{FF2B5EF4-FFF2-40B4-BE49-F238E27FC236}">
                <a16:creationId xmlns:a16="http://schemas.microsoft.com/office/drawing/2014/main" id="{BF843AEB-3395-4E9D-BC5B-29C27DFBFAD5}"/>
              </a:ext>
            </a:extLst>
          </p:cNvPr>
          <p:cNvSpPr/>
          <p:nvPr/>
        </p:nvSpPr>
        <p:spPr>
          <a:xfrm>
            <a:off x="6096000" y="2565623"/>
            <a:ext cx="10852457" cy="10852457"/>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bout">
            <a:extLst>
              <a:ext uri="{FF2B5EF4-FFF2-40B4-BE49-F238E27FC236}">
                <a16:creationId xmlns:a16="http://schemas.microsoft.com/office/drawing/2014/main" id="{C7E2F25C-AC8D-4E1B-A3A9-0AC57D395836}"/>
              </a:ext>
            </a:extLst>
          </p:cNvPr>
          <p:cNvSpPr txBox="1"/>
          <p:nvPr/>
        </p:nvSpPr>
        <p:spPr>
          <a:xfrm>
            <a:off x="738746" y="3183816"/>
            <a:ext cx="7708520" cy="1631216"/>
          </a:xfrm>
          <a:prstGeom prst="rect">
            <a:avLst/>
          </a:prstGeom>
          <a:noFill/>
        </p:spPr>
        <p:txBody>
          <a:bodyPr wrap="none" rtlCol="0">
            <a:spAutoFit/>
          </a:bodyPr>
          <a:lstStyle/>
          <a:p>
            <a:r>
              <a:rPr lang="vi-VN"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rPr>
              <a:t>KẾT LUẬN</a:t>
            </a:r>
          </a:p>
          <a:p>
            <a:r>
              <a:rPr lang="vi-VN"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rPr>
              <a:t>VÀ HƯỚNG PHÁT TRIỂN</a:t>
            </a:r>
            <a:endParaRPr lang="en-PH"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endParaRPr>
          </a:p>
        </p:txBody>
      </p:sp>
      <p:sp>
        <p:nvSpPr>
          <p:cNvPr id="4" name="!!MC">
            <a:extLst>
              <a:ext uri="{FF2B5EF4-FFF2-40B4-BE49-F238E27FC236}">
                <a16:creationId xmlns:a16="http://schemas.microsoft.com/office/drawing/2014/main" id="{23509EAD-1F46-48DC-8CAF-9BAC13F1D869}"/>
              </a:ext>
            </a:extLst>
          </p:cNvPr>
          <p:cNvSpPr/>
          <p:nvPr/>
        </p:nvSpPr>
        <p:spPr>
          <a:xfrm>
            <a:off x="2399816" y="-4759351"/>
            <a:ext cx="7392368" cy="7392368"/>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7" name="!!n1">
            <a:extLst>
              <a:ext uri="{FF2B5EF4-FFF2-40B4-BE49-F238E27FC236}">
                <a16:creationId xmlns:a16="http://schemas.microsoft.com/office/drawing/2014/main" id="{58123A8C-2438-4F91-A5CB-6319B4AA6364}"/>
              </a:ext>
            </a:extLst>
          </p:cNvPr>
          <p:cNvGrpSpPr/>
          <p:nvPr/>
        </p:nvGrpSpPr>
        <p:grpSpPr>
          <a:xfrm>
            <a:off x="-12715683" y="2556777"/>
            <a:ext cx="2802113" cy="3450286"/>
            <a:chOff x="432154" y="2856499"/>
            <a:chExt cx="2802113" cy="3450286"/>
          </a:xfrm>
          <a:effectLst>
            <a:outerShdw blurRad="50800" dist="38100" dir="5400000" algn="t" rotWithShape="0">
              <a:prstClr val="black">
                <a:alpha val="40000"/>
              </a:prstClr>
            </a:outerShdw>
          </a:effectLst>
        </p:grpSpPr>
        <p:sp>
          <p:nvSpPr>
            <p:cNvPr id="18" name="Rectangle: Rounded Corners 17">
              <a:extLst>
                <a:ext uri="{FF2B5EF4-FFF2-40B4-BE49-F238E27FC236}">
                  <a16:creationId xmlns:a16="http://schemas.microsoft.com/office/drawing/2014/main" id="{E386971C-4248-43A3-9D80-68DB336D773F}"/>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04747AB1-0B9B-4CD3-A036-978CEA36E4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7D95D9EF-7083-468C-88E8-98673B20EEFE}"/>
                </a:ext>
              </a:extLst>
            </p:cNvPr>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p>
          </p:txBody>
        </p:sp>
      </p:grpSp>
      <p:grpSp>
        <p:nvGrpSpPr>
          <p:cNvPr id="29" name="!!n4">
            <a:extLst>
              <a:ext uri="{FF2B5EF4-FFF2-40B4-BE49-F238E27FC236}">
                <a16:creationId xmlns:a16="http://schemas.microsoft.com/office/drawing/2014/main" id="{4392A745-D675-4D5C-89A3-EB3C56D97527}"/>
              </a:ext>
            </a:extLst>
          </p:cNvPr>
          <p:cNvGrpSpPr/>
          <p:nvPr/>
        </p:nvGrpSpPr>
        <p:grpSpPr>
          <a:xfrm>
            <a:off x="7177044" y="14506935"/>
            <a:ext cx="4332558" cy="2647785"/>
            <a:chOff x="432154" y="2856499"/>
            <a:chExt cx="2802113" cy="2647785"/>
          </a:xfrm>
          <a:effectLst>
            <a:outerShdw blurRad="50800" dist="38100" dir="5400000" algn="t" rotWithShape="0">
              <a:prstClr val="black">
                <a:alpha val="40000"/>
              </a:prstClr>
            </a:outerShdw>
          </a:effectLst>
        </p:grpSpPr>
        <p:sp>
          <p:nvSpPr>
            <p:cNvPr id="30" name="Rectangle: Rounded Corners 29">
              <a:extLst>
                <a:ext uri="{FF2B5EF4-FFF2-40B4-BE49-F238E27FC236}">
                  <a16:creationId xmlns:a16="http://schemas.microsoft.com/office/drawing/2014/main" id="{357B55AD-4265-4E9E-93AB-ED5AF6F2CBC5}"/>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Rounded Corners 30">
              <a:extLst>
                <a:ext uri="{FF2B5EF4-FFF2-40B4-BE49-F238E27FC236}">
                  <a16:creationId xmlns:a16="http://schemas.microsoft.com/office/drawing/2014/main" id="{27D8FA1E-4890-45C1-AA38-CAF394ADD37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A3FD6285-BC8B-4786-8870-B12A41FB72DB}"/>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sp>
        <p:nvSpPr>
          <p:cNvPr id="8" name="!!6">
            <a:extLst>
              <a:ext uri="{FF2B5EF4-FFF2-40B4-BE49-F238E27FC236}">
                <a16:creationId xmlns:a16="http://schemas.microsoft.com/office/drawing/2014/main" id="{7BD2D1D5-8C17-4AAC-BEC6-CF07B8E24619}"/>
              </a:ext>
            </a:extLst>
          </p:cNvPr>
          <p:cNvSpPr/>
          <p:nvPr/>
        </p:nvSpPr>
        <p:spPr>
          <a:xfrm>
            <a:off x="457280"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Members">
            <a:extLst>
              <a:ext uri="{FF2B5EF4-FFF2-40B4-BE49-F238E27FC236}">
                <a16:creationId xmlns:a16="http://schemas.microsoft.com/office/drawing/2014/main" id="{49C7A4A8-C6D7-422E-8EAF-8F86ED25F08D}"/>
              </a:ext>
            </a:extLst>
          </p:cNvPr>
          <p:cNvSpPr txBox="1"/>
          <p:nvPr/>
        </p:nvSpPr>
        <p:spPr>
          <a:xfrm>
            <a:off x="605282" y="-1613941"/>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Tree>
    <p:extLst>
      <p:ext uri="{BB962C8B-B14F-4D97-AF65-F5344CB8AC3E}">
        <p14:creationId xmlns:p14="http://schemas.microsoft.com/office/powerpoint/2010/main" val="231717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MC">
            <a:extLst>
              <a:ext uri="{FF2B5EF4-FFF2-40B4-BE49-F238E27FC236}">
                <a16:creationId xmlns:a16="http://schemas.microsoft.com/office/drawing/2014/main" id="{12A897E7-09D1-4BFC-8A2F-E8A80826A484}"/>
              </a:ext>
            </a:extLst>
          </p:cNvPr>
          <p:cNvSpPr/>
          <p:nvPr/>
        </p:nvSpPr>
        <p:spPr>
          <a:xfrm>
            <a:off x="6171607" y="3686720"/>
            <a:ext cx="8016027" cy="8016027"/>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a:extLst>
              <a:ext uri="{FF2B5EF4-FFF2-40B4-BE49-F238E27FC236}">
                <a16:creationId xmlns:a16="http://schemas.microsoft.com/office/drawing/2014/main" id="{8355ED70-7499-4FBD-8BBF-7F23EB85D761}"/>
              </a:ext>
            </a:extLst>
          </p:cNvPr>
          <p:cNvSpPr/>
          <p:nvPr/>
        </p:nvSpPr>
        <p:spPr>
          <a:xfrm>
            <a:off x="6413201" y="1909662"/>
            <a:ext cx="2272145" cy="2272145"/>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5">
            <a:extLst>
              <a:ext uri="{FF2B5EF4-FFF2-40B4-BE49-F238E27FC236}">
                <a16:creationId xmlns:a16="http://schemas.microsoft.com/office/drawing/2014/main" id="{B9A6CA2F-AC1A-4387-B6A3-71199EA4AD7C}"/>
              </a:ext>
            </a:extLst>
          </p:cNvPr>
          <p:cNvSpPr/>
          <p:nvPr/>
        </p:nvSpPr>
        <p:spPr>
          <a:xfrm>
            <a:off x="6871855" y="-5288843"/>
            <a:ext cx="8717843" cy="87178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ain">
            <a:extLst>
              <a:ext uri="{FF2B5EF4-FFF2-40B4-BE49-F238E27FC236}">
                <a16:creationId xmlns:a16="http://schemas.microsoft.com/office/drawing/2014/main" id="{55B22161-F6FF-4EF3-9A2D-BD8BC903E3FF}"/>
              </a:ext>
            </a:extLst>
          </p:cNvPr>
          <p:cNvSpPr txBox="1"/>
          <p:nvPr/>
        </p:nvSpPr>
        <p:spPr>
          <a:xfrm>
            <a:off x="344669" y="882181"/>
            <a:ext cx="5512231" cy="861774"/>
          </a:xfrm>
          <a:prstGeom prst="rect">
            <a:avLst/>
          </a:prstGeom>
          <a:noFill/>
        </p:spPr>
        <p:txBody>
          <a:bodyPr wrap="square" rtlCol="0">
            <a:spAutoFit/>
          </a:bodyPr>
          <a:lstStyle/>
          <a:p>
            <a:r>
              <a:rPr lang="vi-VN" sz="5000" b="1" dirty="0">
                <a:solidFill>
                  <a:srgbClr val="219EBC"/>
                </a:solidFill>
                <a:effectLst>
                  <a:outerShdw blurRad="88900" dist="88900" dir="5400000" algn="ctr" rotWithShape="0">
                    <a:srgbClr val="000000">
                      <a:alpha val="84000"/>
                    </a:srgbClr>
                  </a:outerShdw>
                </a:effectLst>
                <a:latin typeface="Fira Sans Extra Condensed SemiBold" panose="020B0604020202020204" charset="0"/>
              </a:rPr>
              <a:t>KẾT LUẬN</a:t>
            </a:r>
            <a:endParaRPr lang="en-PH" sz="5000" b="1" dirty="0">
              <a:solidFill>
                <a:srgbClr val="219EBC"/>
              </a:solidFill>
              <a:effectLst>
                <a:outerShdw blurRad="88900" dist="88900" dir="5400000" algn="ctr" rotWithShape="0">
                  <a:srgbClr val="000000">
                    <a:alpha val="84000"/>
                  </a:srgbClr>
                </a:outerShdw>
              </a:effectLst>
              <a:latin typeface="Fira Sans Extra Condensed SemiBold" panose="020B0604020202020204" charset="0"/>
            </a:endParaRPr>
          </a:p>
        </p:txBody>
      </p:sp>
      <p:sp>
        <p:nvSpPr>
          <p:cNvPr id="6" name="!!Sub">
            <a:extLst>
              <a:ext uri="{FF2B5EF4-FFF2-40B4-BE49-F238E27FC236}">
                <a16:creationId xmlns:a16="http://schemas.microsoft.com/office/drawing/2014/main" id="{72ECA12B-0354-4FBF-911E-DF86D7D115C9}"/>
              </a:ext>
            </a:extLst>
          </p:cNvPr>
          <p:cNvSpPr txBox="1"/>
          <p:nvPr/>
        </p:nvSpPr>
        <p:spPr>
          <a:xfrm>
            <a:off x="-491151" y="1784750"/>
            <a:ext cx="8160188" cy="5221942"/>
          </a:xfrm>
          <a:prstGeom prst="rect">
            <a:avLst/>
          </a:prstGeom>
          <a:noFill/>
        </p:spPr>
        <p:txBody>
          <a:bodyPr wrap="square" rtlCol="0">
            <a:spAutoFit/>
          </a:bodyPr>
          <a:lstStyle/>
          <a:p>
            <a:pPr indent="457200">
              <a:lnSpc>
                <a:spcPct val="150000"/>
              </a:lnSpc>
              <a:spcBef>
                <a:spcPts val="600"/>
              </a:spcBef>
              <a:spcAft>
                <a:spcPts val="600"/>
              </a:spcAft>
            </a:pPr>
            <a:r>
              <a:rPr lang="vi-VN" sz="2000" b="1" dirty="0">
                <a:effectLst/>
                <a:latin typeface="Roboto" panose="02000000000000000000" pitchFamily="2" charset="0"/>
                <a:ea typeface="Roboto" panose="02000000000000000000" pitchFamily="2" charset="0"/>
                <a:cs typeface="Roboto" panose="02000000000000000000" pitchFamily="2" charset="0"/>
              </a:rPr>
              <a:t>Trong quá trình thực hiện dự án với sự hỗ trợ của Jira</a:t>
            </a:r>
            <a:r>
              <a:rPr lang="en-US" sz="2000" b="1" dirty="0">
                <a:effectLst/>
                <a:latin typeface="Roboto" panose="02000000000000000000" pitchFamily="2" charset="0"/>
                <a:ea typeface="Roboto" panose="02000000000000000000" pitchFamily="2" charset="0"/>
                <a:cs typeface="Roboto" panose="02000000000000000000" pitchFamily="2" charset="0"/>
              </a:rPr>
              <a:t>:</a:t>
            </a:r>
          </a:p>
          <a:p>
            <a:pPr indent="457200">
              <a:lnSpc>
                <a:spcPct val="150000"/>
              </a:lnSpc>
              <a:spcBef>
                <a:spcPts val="600"/>
              </a:spcBef>
              <a:spcAft>
                <a:spcPts val="600"/>
              </a:spcAft>
            </a:pPr>
            <a:r>
              <a:rPr lang="en-US" sz="2000" b="1" dirty="0">
                <a:effectLst/>
                <a:latin typeface="Roboto" panose="02000000000000000000" pitchFamily="2" charset="0"/>
                <a:ea typeface="Roboto" panose="02000000000000000000" pitchFamily="2" charset="0"/>
                <a:cs typeface="Roboto" panose="02000000000000000000" pitchFamily="2" charset="0"/>
              </a:rPr>
              <a:t>	G</a:t>
            </a:r>
            <a:r>
              <a:rPr lang="vi-VN" sz="2000" b="1" dirty="0">
                <a:effectLst/>
                <a:latin typeface="Roboto" panose="02000000000000000000" pitchFamily="2" charset="0"/>
                <a:ea typeface="Roboto" panose="02000000000000000000" pitchFamily="2" charset="0"/>
                <a:cs typeface="Roboto" panose="02000000000000000000" pitchFamily="2" charset="0"/>
              </a:rPr>
              <a:t>iúp nhóm cải thiện hiệu quả làm việc</a:t>
            </a:r>
            <a:r>
              <a:rPr lang="en-US" sz="2000" b="1" dirty="0">
                <a:effectLst/>
                <a:latin typeface="Roboto" panose="02000000000000000000" pitchFamily="2" charset="0"/>
                <a:ea typeface="Roboto" panose="02000000000000000000" pitchFamily="2" charset="0"/>
                <a:cs typeface="Roboto" panose="02000000000000000000" pitchFamily="2" charset="0"/>
              </a:rPr>
              <a:t>.</a:t>
            </a:r>
          </a:p>
          <a:p>
            <a:pPr indent="457200">
              <a:lnSpc>
                <a:spcPct val="150000"/>
              </a:lnSpc>
              <a:spcBef>
                <a:spcPts val="600"/>
              </a:spcBef>
              <a:spcAft>
                <a:spcPts val="600"/>
              </a:spcAft>
            </a:pPr>
            <a:r>
              <a:rPr lang="en-US" sz="2000" b="1" dirty="0">
                <a:effectLst/>
                <a:latin typeface="Roboto" panose="02000000000000000000" pitchFamily="2" charset="0"/>
                <a:ea typeface="Roboto" panose="02000000000000000000" pitchFamily="2" charset="0"/>
                <a:cs typeface="Roboto" panose="02000000000000000000" pitchFamily="2" charset="0"/>
              </a:rPr>
              <a:t>	Cung </a:t>
            </a:r>
            <a:r>
              <a:rPr lang="vi-VN" sz="2000" b="1" dirty="0">
                <a:effectLst/>
                <a:latin typeface="Roboto" panose="02000000000000000000" pitchFamily="2" charset="0"/>
                <a:ea typeface="Roboto" panose="02000000000000000000" pitchFamily="2" charset="0"/>
                <a:cs typeface="Roboto" panose="02000000000000000000" pitchFamily="2" charset="0"/>
              </a:rPr>
              <a:t>cấp một nền tảng để nhóm phối hợp tốt hơn</a:t>
            </a:r>
            <a:r>
              <a:rPr lang="en-US" sz="2000" b="1" dirty="0">
                <a:effectLst/>
                <a:latin typeface="Roboto" panose="02000000000000000000" pitchFamily="2" charset="0"/>
                <a:ea typeface="Roboto" panose="02000000000000000000" pitchFamily="2" charset="0"/>
                <a:cs typeface="Roboto" panose="02000000000000000000" pitchFamily="2" charset="0"/>
              </a:rPr>
              <a:t>.</a:t>
            </a:r>
          </a:p>
          <a:p>
            <a:pPr indent="457200">
              <a:lnSpc>
                <a:spcPct val="150000"/>
              </a:lnSpc>
              <a:spcBef>
                <a:spcPts val="600"/>
              </a:spcBef>
              <a:spcAft>
                <a:spcPts val="600"/>
              </a:spcAft>
            </a:pPr>
            <a:r>
              <a:rPr lang="en-US" sz="2000" b="1" dirty="0">
                <a:latin typeface="Roboto" panose="02000000000000000000" pitchFamily="2" charset="0"/>
                <a:ea typeface="Roboto" panose="02000000000000000000" pitchFamily="2" charset="0"/>
                <a:cs typeface="Roboto" panose="02000000000000000000" pitchFamily="2" charset="0"/>
              </a:rPr>
              <a:t>	G</a:t>
            </a:r>
            <a:r>
              <a:rPr lang="vi-VN" sz="2000" b="1" dirty="0">
                <a:effectLst/>
                <a:latin typeface="Roboto" panose="02000000000000000000" pitchFamily="2" charset="0"/>
                <a:ea typeface="Roboto" panose="02000000000000000000" pitchFamily="2" charset="0"/>
                <a:cs typeface="Roboto" panose="02000000000000000000" pitchFamily="2" charset="0"/>
              </a:rPr>
              <a:t>iảm thiểu các trở ngại và lỗi phát sinh</a:t>
            </a:r>
            <a:r>
              <a:rPr lang="en-US" sz="2000" b="1" dirty="0">
                <a:effectLst/>
                <a:latin typeface="Roboto" panose="02000000000000000000" pitchFamily="2" charset="0"/>
                <a:ea typeface="Roboto" panose="02000000000000000000" pitchFamily="2" charset="0"/>
                <a:cs typeface="Roboto" panose="02000000000000000000" pitchFamily="2" charset="0"/>
              </a:rPr>
              <a:t>.</a:t>
            </a:r>
          </a:p>
          <a:p>
            <a:pPr indent="457200">
              <a:lnSpc>
                <a:spcPct val="150000"/>
              </a:lnSpc>
              <a:spcBef>
                <a:spcPts val="600"/>
              </a:spcBef>
              <a:spcAft>
                <a:spcPts val="600"/>
              </a:spcAft>
            </a:pP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Hoàn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thành</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thiết</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kế</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và</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đặc</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tả</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hệ</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thống</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a:lnSpc>
                <a:spcPts val="3204"/>
              </a:lnSpc>
            </a:pP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Hệ</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thống</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sử</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dụng</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được</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và</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đầy</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đủ</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tính</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năng</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đề</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ra.</a:t>
            </a:r>
            <a:endPar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endParaRPr>
          </a:p>
          <a:p>
            <a:pPr indent="457200">
              <a:lnSpc>
                <a:spcPct val="150000"/>
              </a:lnSpc>
              <a:spcBef>
                <a:spcPts val="600"/>
              </a:spcBef>
              <a:spcAft>
                <a:spcPts val="600"/>
              </a:spcAft>
            </a:pP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Giao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diện</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đơn</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giản</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dễ</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sử</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dụng</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indent="457200">
              <a:lnSpc>
                <a:spcPct val="150000"/>
              </a:lnSpc>
              <a:spcBef>
                <a:spcPts val="600"/>
              </a:spcBef>
              <a:spcAft>
                <a:spcPts val="600"/>
              </a:spcAft>
            </a:pP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Khả</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năng</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xử</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lý</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các</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yêu</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cầu</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gần</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như</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tức</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000" b="1" dirty="0" err="1">
                <a:solidFill>
                  <a:srgbClr val="000000"/>
                </a:solidFill>
                <a:latin typeface="Roboto" panose="02000000000000000000" pitchFamily="2" charset="0"/>
                <a:ea typeface="Roboto" panose="02000000000000000000" pitchFamily="2" charset="0"/>
                <a:cs typeface="Roboto" panose="02000000000000000000" pitchFamily="2" charset="0"/>
              </a:rPr>
              <a:t>thời</a:t>
            </a:r>
            <a:r>
              <a:rPr lang="en-US" sz="2000" b="1"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indent="457200">
              <a:lnSpc>
                <a:spcPct val="150000"/>
              </a:lnSpc>
              <a:spcBef>
                <a:spcPts val="600"/>
              </a:spcBef>
              <a:spcAft>
                <a:spcPts val="600"/>
              </a:spcAft>
            </a:pPr>
            <a:endParaRPr lang="en-US" sz="2000" b="1" dirty="0">
              <a:effectLst/>
              <a:latin typeface="Roboto" panose="02000000000000000000" pitchFamily="2" charset="0"/>
              <a:ea typeface="Roboto" panose="02000000000000000000" pitchFamily="2" charset="0"/>
              <a:cs typeface="Roboto" panose="02000000000000000000" pitchFamily="2" charset="0"/>
            </a:endParaRPr>
          </a:p>
        </p:txBody>
      </p:sp>
      <p:sp>
        <p:nvSpPr>
          <p:cNvPr id="11" name="!!T">
            <a:extLst>
              <a:ext uri="{FF2B5EF4-FFF2-40B4-BE49-F238E27FC236}">
                <a16:creationId xmlns:a16="http://schemas.microsoft.com/office/drawing/2014/main" id="{F7725454-5220-442B-8554-C46C4C63B98B}"/>
              </a:ext>
            </a:extLst>
          </p:cNvPr>
          <p:cNvSpPr txBox="1"/>
          <p:nvPr/>
        </p:nvSpPr>
        <p:spPr>
          <a:xfrm>
            <a:off x="12855008" y="1390013"/>
            <a:ext cx="5151642" cy="1938992"/>
          </a:xfrm>
          <a:prstGeom prst="rect">
            <a:avLst/>
          </a:prstGeom>
          <a:noFill/>
        </p:spPr>
        <p:txBody>
          <a:bodyPr wrap="square" rtlCol="0">
            <a:spAutoFit/>
          </a:bodyPr>
          <a:lstStyle/>
          <a:p>
            <a:r>
              <a:rPr lang="en-PH" sz="6000">
                <a:ln>
                  <a:solidFill>
                    <a:schemeClr val="tx1"/>
                  </a:solidFill>
                </a:ln>
                <a:solidFill>
                  <a:srgbClr val="FB8500"/>
                </a:solidFill>
                <a:latin typeface="Anton" pitchFamily="2" charset="-93"/>
              </a:rPr>
              <a:t>BONUS THÊM NỘI DUNG</a:t>
            </a:r>
            <a:endParaRPr lang="en-PH" sz="6000" dirty="0">
              <a:ln>
                <a:solidFill>
                  <a:schemeClr val="tx1"/>
                </a:solidFill>
              </a:ln>
              <a:solidFill>
                <a:srgbClr val="FB8500"/>
              </a:solidFill>
              <a:latin typeface="Anton" pitchFamily="2" charset="-93"/>
            </a:endParaRPr>
          </a:p>
        </p:txBody>
      </p:sp>
      <p:sp>
        <p:nvSpPr>
          <p:cNvPr id="7" name="Freeform 29">
            <a:extLst>
              <a:ext uri="{FF2B5EF4-FFF2-40B4-BE49-F238E27FC236}">
                <a16:creationId xmlns:a16="http://schemas.microsoft.com/office/drawing/2014/main" id="{5FE0130F-2E51-0220-908A-D4550F1D7743}"/>
              </a:ext>
            </a:extLst>
          </p:cNvPr>
          <p:cNvSpPr/>
          <p:nvPr/>
        </p:nvSpPr>
        <p:spPr>
          <a:xfrm>
            <a:off x="155137" y="2438399"/>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29">
            <a:extLst>
              <a:ext uri="{FF2B5EF4-FFF2-40B4-BE49-F238E27FC236}">
                <a16:creationId xmlns:a16="http://schemas.microsoft.com/office/drawing/2014/main" id="{454F2716-50BD-5C1C-7A43-BC7356E5547C}"/>
              </a:ext>
            </a:extLst>
          </p:cNvPr>
          <p:cNvSpPr/>
          <p:nvPr/>
        </p:nvSpPr>
        <p:spPr>
          <a:xfrm>
            <a:off x="165297" y="3058159"/>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29">
            <a:extLst>
              <a:ext uri="{FF2B5EF4-FFF2-40B4-BE49-F238E27FC236}">
                <a16:creationId xmlns:a16="http://schemas.microsoft.com/office/drawing/2014/main" id="{794108DA-EE3C-6043-0A51-02581C1B0BEB}"/>
              </a:ext>
            </a:extLst>
          </p:cNvPr>
          <p:cNvSpPr/>
          <p:nvPr/>
        </p:nvSpPr>
        <p:spPr>
          <a:xfrm>
            <a:off x="165297" y="3596639"/>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29">
            <a:extLst>
              <a:ext uri="{FF2B5EF4-FFF2-40B4-BE49-F238E27FC236}">
                <a16:creationId xmlns:a16="http://schemas.microsoft.com/office/drawing/2014/main" id="{D7096A0C-3C3A-8B40-ED0F-7573494BE7D5}"/>
              </a:ext>
            </a:extLst>
          </p:cNvPr>
          <p:cNvSpPr/>
          <p:nvPr/>
        </p:nvSpPr>
        <p:spPr>
          <a:xfrm>
            <a:off x="165297" y="4187146"/>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29">
            <a:extLst>
              <a:ext uri="{FF2B5EF4-FFF2-40B4-BE49-F238E27FC236}">
                <a16:creationId xmlns:a16="http://schemas.microsoft.com/office/drawing/2014/main" id="{6E715387-42FA-CF07-2C9E-4D13E6A51A7C}"/>
              </a:ext>
            </a:extLst>
          </p:cNvPr>
          <p:cNvSpPr/>
          <p:nvPr/>
        </p:nvSpPr>
        <p:spPr>
          <a:xfrm>
            <a:off x="165297" y="4724360"/>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29">
            <a:extLst>
              <a:ext uri="{FF2B5EF4-FFF2-40B4-BE49-F238E27FC236}">
                <a16:creationId xmlns:a16="http://schemas.microsoft.com/office/drawing/2014/main" id="{A16F31FC-68F4-8C97-CA00-89BD129AEF96}"/>
              </a:ext>
            </a:extLst>
          </p:cNvPr>
          <p:cNvSpPr/>
          <p:nvPr/>
        </p:nvSpPr>
        <p:spPr>
          <a:xfrm>
            <a:off x="155137" y="5312923"/>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29">
            <a:extLst>
              <a:ext uri="{FF2B5EF4-FFF2-40B4-BE49-F238E27FC236}">
                <a16:creationId xmlns:a16="http://schemas.microsoft.com/office/drawing/2014/main" id="{3184BF5C-086B-3CC6-6FA0-4CF8C5E5808F}"/>
              </a:ext>
            </a:extLst>
          </p:cNvPr>
          <p:cNvSpPr/>
          <p:nvPr/>
        </p:nvSpPr>
        <p:spPr>
          <a:xfrm>
            <a:off x="165297" y="5850137"/>
            <a:ext cx="396241" cy="417149"/>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840069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MC">
            <a:extLst>
              <a:ext uri="{FF2B5EF4-FFF2-40B4-BE49-F238E27FC236}">
                <a16:creationId xmlns:a16="http://schemas.microsoft.com/office/drawing/2014/main" id="{12A897E7-09D1-4BFC-8A2F-E8A80826A484}"/>
              </a:ext>
            </a:extLst>
          </p:cNvPr>
          <p:cNvSpPr/>
          <p:nvPr/>
        </p:nvSpPr>
        <p:spPr>
          <a:xfrm>
            <a:off x="7981304" y="-1256691"/>
            <a:ext cx="7844636" cy="9729940"/>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a:extLst>
              <a:ext uri="{FF2B5EF4-FFF2-40B4-BE49-F238E27FC236}">
                <a16:creationId xmlns:a16="http://schemas.microsoft.com/office/drawing/2014/main" id="{8355ED70-7499-4FBD-8BBF-7F23EB85D761}"/>
              </a:ext>
            </a:extLst>
          </p:cNvPr>
          <p:cNvSpPr/>
          <p:nvPr/>
        </p:nvSpPr>
        <p:spPr>
          <a:xfrm>
            <a:off x="8905413" y="-493318"/>
            <a:ext cx="6287018" cy="7844635"/>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B9A6CA2F-AC1A-4387-B6A3-71199EA4AD7C}"/>
              </a:ext>
            </a:extLst>
          </p:cNvPr>
          <p:cNvSpPr/>
          <p:nvPr/>
        </p:nvSpPr>
        <p:spPr>
          <a:xfrm>
            <a:off x="9780006" y="0"/>
            <a:ext cx="6418768" cy="6418768"/>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9">
            <a:extLst>
              <a:ext uri="{FF2B5EF4-FFF2-40B4-BE49-F238E27FC236}">
                <a16:creationId xmlns:a16="http://schemas.microsoft.com/office/drawing/2014/main" id="{4EB6E92C-D9FB-41FE-982D-5E3770AD9B57}"/>
              </a:ext>
            </a:extLst>
          </p:cNvPr>
          <p:cNvSpPr txBox="1"/>
          <p:nvPr/>
        </p:nvSpPr>
        <p:spPr>
          <a:xfrm>
            <a:off x="3531053" y="7985538"/>
            <a:ext cx="5129893" cy="1015663"/>
          </a:xfrm>
          <a:prstGeom prst="rect">
            <a:avLst/>
          </a:prstGeom>
          <a:noFill/>
        </p:spPr>
        <p:txBody>
          <a:bodyPr wrap="square" rtlCol="0">
            <a:spAutoFit/>
          </a:bodyPr>
          <a:lstStyle/>
          <a:p>
            <a:pPr algn="ctr"/>
            <a:r>
              <a:rPr lang="en-PH" sz="6000">
                <a:solidFill>
                  <a:srgbClr val="023047"/>
                </a:solidFill>
                <a:latin typeface="Lobster" panose="00000500000000000000" pitchFamily="2" charset="-93"/>
              </a:rPr>
              <a:t>Thanks You</a:t>
            </a:r>
            <a:endParaRPr lang="en-PH" sz="6000" dirty="0">
              <a:solidFill>
                <a:srgbClr val="023047"/>
              </a:solidFill>
              <a:latin typeface="Lobster" panose="00000500000000000000" pitchFamily="2" charset="-93"/>
            </a:endParaRPr>
          </a:p>
        </p:txBody>
      </p:sp>
      <p:sp>
        <p:nvSpPr>
          <p:cNvPr id="12" name="!!Main">
            <a:extLst>
              <a:ext uri="{FF2B5EF4-FFF2-40B4-BE49-F238E27FC236}">
                <a16:creationId xmlns:a16="http://schemas.microsoft.com/office/drawing/2014/main" id="{404E96B8-7450-49B4-B188-FE76B59D0C75}"/>
              </a:ext>
            </a:extLst>
          </p:cNvPr>
          <p:cNvSpPr txBox="1"/>
          <p:nvPr/>
        </p:nvSpPr>
        <p:spPr>
          <a:xfrm>
            <a:off x="355729" y="551759"/>
            <a:ext cx="6837551" cy="861774"/>
          </a:xfrm>
          <a:prstGeom prst="rect">
            <a:avLst/>
          </a:prstGeom>
          <a:noFill/>
        </p:spPr>
        <p:txBody>
          <a:bodyPr wrap="square" rtlCol="0">
            <a:spAutoFit/>
          </a:bodyPr>
          <a:lstStyle/>
          <a:p>
            <a:r>
              <a:rPr lang="vi-VN"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rPr>
              <a:t>HƯỚNG PHÁT</a:t>
            </a:r>
            <a:r>
              <a:rPr lang="en-US"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rPr>
              <a:t> </a:t>
            </a:r>
            <a:r>
              <a:rPr lang="vi-VN"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rPr>
              <a:t>TRIỂN</a:t>
            </a:r>
            <a:endParaRPr lang="en-PH" sz="5000" b="1" dirty="0">
              <a:solidFill>
                <a:srgbClr val="219EBC"/>
              </a:solidFill>
              <a:effectLst>
                <a:outerShdw blurRad="88900" dist="88900" dir="5400000" algn="ctr" rotWithShape="0">
                  <a:srgbClr val="000000">
                    <a:alpha val="85000"/>
                  </a:srgbClr>
                </a:outerShdw>
              </a:effectLst>
              <a:latin typeface="Fira Sans Extra Condensed SemiBold" panose="020B0604020202020204" charset="0"/>
            </a:endParaRPr>
          </a:p>
        </p:txBody>
      </p:sp>
      <p:sp>
        <p:nvSpPr>
          <p:cNvPr id="13" name="!!Sub">
            <a:extLst>
              <a:ext uri="{FF2B5EF4-FFF2-40B4-BE49-F238E27FC236}">
                <a16:creationId xmlns:a16="http://schemas.microsoft.com/office/drawing/2014/main" id="{EB9CDB68-52F8-460F-A008-48107A177EA7}"/>
              </a:ext>
            </a:extLst>
          </p:cNvPr>
          <p:cNvSpPr txBox="1"/>
          <p:nvPr/>
        </p:nvSpPr>
        <p:spPr>
          <a:xfrm>
            <a:off x="387048" y="1576158"/>
            <a:ext cx="7594256" cy="4657685"/>
          </a:xfrm>
          <a:prstGeom prst="rect">
            <a:avLst/>
          </a:prstGeom>
          <a:noFill/>
        </p:spPr>
        <p:txBody>
          <a:bodyPr wrap="square" rtlCol="0">
            <a:spAutoFit/>
          </a:bodyPr>
          <a:lstStyle/>
          <a:p>
            <a:pPr marL="0" marR="0" indent="457200">
              <a:lnSpc>
                <a:spcPct val="150000"/>
              </a:lnSpc>
              <a:spcBef>
                <a:spcPts val="600"/>
              </a:spcBef>
              <a:spcAft>
                <a:spcPts val="600"/>
              </a:spcAft>
            </a:pPr>
            <a:r>
              <a:rPr lang="en-US" sz="2000" b="1" dirty="0" err="1">
                <a:latin typeface="Roboto" panose="02000000000000000000" pitchFamily="2" charset="0"/>
                <a:ea typeface="Roboto" panose="02000000000000000000" pitchFamily="2" charset="0"/>
                <a:cs typeface="Roboto" panose="02000000000000000000" pitchFamily="2" charset="0"/>
              </a:rPr>
              <a:t>Thêm</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các</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chức</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năng</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mới</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chẳng</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hạn</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như</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chức</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quản</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lý</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lịch</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thực</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tập</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quản</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lý</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đồ</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án</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cơ</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sở</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ngành</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chuyên</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ngành</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và</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tốt</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nghiệp</a:t>
            </a:r>
            <a:r>
              <a:rPr lang="en-US" sz="2000" b="1" dirty="0">
                <a:latin typeface="Roboto" panose="02000000000000000000" pitchFamily="2" charset="0"/>
                <a:ea typeface="Roboto" panose="02000000000000000000" pitchFamily="2" charset="0"/>
                <a:cs typeface="Roboto" panose="02000000000000000000" pitchFamily="2" charset="0"/>
              </a:rPr>
              <a:t>,...</a:t>
            </a:r>
          </a:p>
          <a:p>
            <a:pPr marL="0" marR="0" indent="457200">
              <a:lnSpc>
                <a:spcPct val="150000"/>
              </a:lnSpc>
              <a:spcBef>
                <a:spcPts val="600"/>
              </a:spcBef>
              <a:spcAft>
                <a:spcPts val="600"/>
              </a:spcAft>
            </a:pPr>
            <a:r>
              <a:rPr lang="en-US" sz="2000" b="1" dirty="0" err="1">
                <a:latin typeface="Roboto" panose="02000000000000000000" pitchFamily="2" charset="0"/>
                <a:ea typeface="Roboto" panose="02000000000000000000" pitchFamily="2" charset="0"/>
                <a:cs typeface="Roboto" panose="02000000000000000000" pitchFamily="2" charset="0"/>
              </a:rPr>
              <a:t>Cải</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thiện</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khả</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năng</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bảo</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mật</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của</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ứng</a:t>
            </a:r>
            <a:r>
              <a:rPr lang="en-US" sz="2000" b="1" dirty="0">
                <a:latin typeface="Roboto" panose="02000000000000000000" pitchFamily="2" charset="0"/>
                <a:ea typeface="Roboto" panose="02000000000000000000" pitchFamily="2" charset="0"/>
                <a:cs typeface="Roboto" panose="02000000000000000000" pitchFamily="2" charset="0"/>
              </a:rPr>
              <a:t> </a:t>
            </a:r>
            <a:r>
              <a:rPr lang="en-US" sz="2000" b="1" dirty="0" err="1">
                <a:latin typeface="Roboto" panose="02000000000000000000" pitchFamily="2" charset="0"/>
                <a:ea typeface="Roboto" panose="02000000000000000000" pitchFamily="2" charset="0"/>
                <a:cs typeface="Roboto" panose="02000000000000000000" pitchFamily="2" charset="0"/>
              </a:rPr>
              <a:t>dụng</a:t>
            </a:r>
            <a:r>
              <a:rPr lang="en-US" sz="2000" b="1" dirty="0">
                <a:latin typeface="Roboto" panose="02000000000000000000" pitchFamily="2" charset="0"/>
                <a:ea typeface="Roboto" panose="02000000000000000000" pitchFamily="2" charset="0"/>
                <a:cs typeface="Roboto" panose="02000000000000000000" pitchFamily="2" charset="0"/>
              </a:rPr>
              <a:t>.</a:t>
            </a:r>
          </a:p>
          <a:p>
            <a:pPr marL="0" marR="0" indent="457200">
              <a:lnSpc>
                <a:spcPct val="150000"/>
              </a:lnSpc>
              <a:spcBef>
                <a:spcPts val="600"/>
              </a:spcBef>
              <a:spcAft>
                <a:spcPts val="600"/>
              </a:spcAft>
            </a:pPr>
            <a:r>
              <a:rPr lang="vi-VN" sz="2000" b="1" dirty="0">
                <a:latin typeface="Roboto" panose="02000000000000000000" pitchFamily="2" charset="0"/>
                <a:ea typeface="Roboto" panose="02000000000000000000" pitchFamily="2" charset="0"/>
                <a:cs typeface="Roboto" panose="02000000000000000000" pitchFamily="2" charset="0"/>
              </a:rPr>
              <a:t>Tối ưu hóa hiệu năng của ứng dụng để có thể xử lý được nhiều yêu cầu hơn.</a:t>
            </a:r>
            <a:endParaRPr lang="en-US" sz="2000" b="1" dirty="0">
              <a:latin typeface="Roboto" panose="02000000000000000000" pitchFamily="2" charset="0"/>
              <a:ea typeface="Roboto" panose="02000000000000000000" pitchFamily="2" charset="0"/>
              <a:cs typeface="Roboto" panose="02000000000000000000" pitchFamily="2" charset="0"/>
            </a:endParaRPr>
          </a:p>
          <a:p>
            <a:pPr marL="0" marR="0" indent="457200">
              <a:lnSpc>
                <a:spcPct val="150000"/>
              </a:lnSpc>
              <a:spcBef>
                <a:spcPts val="600"/>
              </a:spcBef>
              <a:spcAft>
                <a:spcPts val="600"/>
              </a:spcAft>
            </a:pPr>
            <a:r>
              <a:rPr lang="vi-VN" sz="2000" b="1" dirty="0">
                <a:latin typeface="Roboto" panose="02000000000000000000" pitchFamily="2" charset="0"/>
                <a:ea typeface="Roboto" panose="02000000000000000000" pitchFamily="2" charset="0"/>
                <a:cs typeface="Roboto" panose="02000000000000000000" pitchFamily="2" charset="0"/>
              </a:rPr>
              <a:t>Việc phát triển ứng dụng theo các hướng trên sẽ giúp ứng dụng đáp ứng được nhu cầu sử dụng ngày càng cao của người dùng.</a:t>
            </a:r>
          </a:p>
        </p:txBody>
      </p:sp>
      <p:sp>
        <p:nvSpPr>
          <p:cNvPr id="14" name="Hình Bầu dục 13">
            <a:extLst>
              <a:ext uri="{FF2B5EF4-FFF2-40B4-BE49-F238E27FC236}">
                <a16:creationId xmlns:a16="http://schemas.microsoft.com/office/drawing/2014/main" id="{3920DAF9-7AE0-4F8D-9D06-A69C58338FB3}"/>
              </a:ext>
            </a:extLst>
          </p:cNvPr>
          <p:cNvSpPr/>
          <p:nvPr/>
        </p:nvSpPr>
        <p:spPr>
          <a:xfrm>
            <a:off x="5234353" y="-3201168"/>
            <a:ext cx="1723293" cy="1712070"/>
          </a:xfrm>
          <a:prstGeom prst="ellipse">
            <a:avLst/>
          </a:prstGeom>
          <a:solidFill>
            <a:schemeClr val="accent2"/>
          </a:solidFill>
          <a:ln w="76200">
            <a:solidFill>
              <a:srgbClr val="02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6542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2">
            <a:extLst>
              <a:ext uri="{FF2B5EF4-FFF2-40B4-BE49-F238E27FC236}">
                <a16:creationId xmlns:a16="http://schemas.microsoft.com/office/drawing/2014/main" id="{1FAA264B-EE36-4A3D-AAA5-BF5CAFE69269}"/>
              </a:ext>
            </a:extLst>
          </p:cNvPr>
          <p:cNvSpPr/>
          <p:nvPr/>
        </p:nvSpPr>
        <p:spPr>
          <a:xfrm>
            <a:off x="2006624" y="-894524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ADDAF2F0-678B-4C6E-AD2F-671552067DF4}"/>
              </a:ext>
            </a:extLst>
          </p:cNvPr>
          <p:cNvSpPr/>
          <p:nvPr/>
        </p:nvSpPr>
        <p:spPr>
          <a:xfrm>
            <a:off x="6096000" y="-67056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a:extLst>
              <a:ext uri="{FF2B5EF4-FFF2-40B4-BE49-F238E27FC236}">
                <a16:creationId xmlns:a16="http://schemas.microsoft.com/office/drawing/2014/main" id="{B3900A79-25B0-4F12-95EB-50F157132975}"/>
              </a:ext>
            </a:extLst>
          </p:cNvPr>
          <p:cNvSpPr/>
          <p:nvPr/>
        </p:nvSpPr>
        <p:spPr>
          <a:xfrm>
            <a:off x="-3033244" y="3429000"/>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3">
            <a:extLst>
              <a:ext uri="{FF2B5EF4-FFF2-40B4-BE49-F238E27FC236}">
                <a16:creationId xmlns:a16="http://schemas.microsoft.com/office/drawing/2014/main" id="{FB5B2E7D-51F8-4CCC-92D3-062BA900F083}"/>
              </a:ext>
            </a:extLst>
          </p:cNvPr>
          <p:cNvSpPr/>
          <p:nvPr/>
        </p:nvSpPr>
        <p:spPr>
          <a:xfrm>
            <a:off x="1785916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1">
            <a:extLst>
              <a:ext uri="{FF2B5EF4-FFF2-40B4-BE49-F238E27FC236}">
                <a16:creationId xmlns:a16="http://schemas.microsoft.com/office/drawing/2014/main" id="{5B528830-DA16-4A74-8AA2-11AA09789E93}"/>
              </a:ext>
            </a:extLst>
          </p:cNvPr>
          <p:cNvSpPr/>
          <p:nvPr/>
        </p:nvSpPr>
        <p:spPr>
          <a:xfrm>
            <a:off x="-2073217"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
            <a:extLst>
              <a:ext uri="{FF2B5EF4-FFF2-40B4-BE49-F238E27FC236}">
                <a16:creationId xmlns:a16="http://schemas.microsoft.com/office/drawing/2014/main" id="{834ACBBA-F518-4817-AD36-3A0F2A54E0D8}"/>
              </a:ext>
            </a:extLst>
          </p:cNvPr>
          <p:cNvSpPr/>
          <p:nvPr/>
        </p:nvSpPr>
        <p:spPr>
          <a:xfrm>
            <a:off x="1400447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6">
            <a:extLst>
              <a:ext uri="{FF2B5EF4-FFF2-40B4-BE49-F238E27FC236}">
                <a16:creationId xmlns:a16="http://schemas.microsoft.com/office/drawing/2014/main" id="{45A74F89-7199-49B0-98BD-EFC1ECDB6F91}"/>
              </a:ext>
            </a:extLst>
          </p:cNvPr>
          <p:cNvSpPr/>
          <p:nvPr/>
        </p:nvSpPr>
        <p:spPr>
          <a:xfrm>
            <a:off x="-5189318"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Members">
            <a:extLst>
              <a:ext uri="{FF2B5EF4-FFF2-40B4-BE49-F238E27FC236}">
                <a16:creationId xmlns:a16="http://schemas.microsoft.com/office/drawing/2014/main" id="{C69E4E45-B8A9-4013-8020-E6FBD6B8F6A1}"/>
              </a:ext>
            </a:extLst>
          </p:cNvPr>
          <p:cNvSpPr txBox="1"/>
          <p:nvPr/>
        </p:nvSpPr>
        <p:spPr>
          <a:xfrm>
            <a:off x="605282" y="783817"/>
            <a:ext cx="5626861" cy="830997"/>
          </a:xfrm>
          <a:prstGeom prst="rect">
            <a:avLst/>
          </a:prstGeom>
          <a:noFill/>
        </p:spPr>
        <p:txBody>
          <a:bodyPr wrap="none" rtlCol="0">
            <a:spAutoFit/>
          </a:bodyPr>
          <a:lstStyle/>
          <a:p>
            <a:r>
              <a:rPr lang="en-PH" sz="4800" dirty="0">
                <a:ln>
                  <a:solidFill>
                    <a:schemeClr val="tx1"/>
                  </a:solidFill>
                </a:ln>
                <a:solidFill>
                  <a:schemeClr val="accent5">
                    <a:lumMod val="75000"/>
                  </a:schemeClr>
                </a:solidFill>
                <a:latin typeface="Lobster" panose="00000500000000000000" pitchFamily="2" charset="-93"/>
              </a:rPr>
              <a:t>Thành </a:t>
            </a:r>
            <a:r>
              <a:rPr lang="en-PH" sz="4800" dirty="0" err="1">
                <a:ln>
                  <a:solidFill>
                    <a:schemeClr val="tx1"/>
                  </a:solidFill>
                </a:ln>
                <a:solidFill>
                  <a:schemeClr val="accent5">
                    <a:lumMod val="75000"/>
                  </a:schemeClr>
                </a:solidFill>
                <a:latin typeface="Lobster" panose="00000500000000000000" pitchFamily="2" charset="-93"/>
              </a:rPr>
              <a:t>viên</a:t>
            </a:r>
            <a:r>
              <a:rPr lang="en-PH" sz="4800" dirty="0">
                <a:ln>
                  <a:solidFill>
                    <a:schemeClr val="tx1"/>
                  </a:solidFill>
                </a:ln>
                <a:solidFill>
                  <a:schemeClr val="accent5">
                    <a:lumMod val="75000"/>
                  </a:schemeClr>
                </a:solidFill>
                <a:latin typeface="Lobster" panose="00000500000000000000" pitchFamily="2" charset="-93"/>
              </a:rPr>
              <a:t> </a:t>
            </a:r>
            <a:r>
              <a:rPr lang="en-PH" sz="4800" dirty="0" err="1">
                <a:ln>
                  <a:solidFill>
                    <a:schemeClr val="tx1"/>
                  </a:solidFill>
                </a:ln>
                <a:solidFill>
                  <a:schemeClr val="accent5">
                    <a:lumMod val="75000"/>
                  </a:schemeClr>
                </a:solidFill>
                <a:latin typeface="Lobster" panose="00000500000000000000" pitchFamily="2" charset="-93"/>
              </a:rPr>
              <a:t>trong</a:t>
            </a:r>
            <a:r>
              <a:rPr lang="en-PH" sz="4800" dirty="0">
                <a:ln>
                  <a:solidFill>
                    <a:schemeClr val="tx1"/>
                  </a:solidFill>
                </a:ln>
                <a:solidFill>
                  <a:schemeClr val="accent5">
                    <a:lumMod val="75000"/>
                  </a:schemeClr>
                </a:solidFill>
                <a:latin typeface="Lobster" panose="00000500000000000000" pitchFamily="2" charset="-93"/>
              </a:rPr>
              <a:t> </a:t>
            </a:r>
            <a:r>
              <a:rPr lang="en-PH" sz="4800" dirty="0" err="1">
                <a:ln>
                  <a:solidFill>
                    <a:schemeClr val="tx1"/>
                  </a:solidFill>
                </a:ln>
                <a:solidFill>
                  <a:schemeClr val="accent5">
                    <a:lumMod val="75000"/>
                  </a:schemeClr>
                </a:solidFill>
                <a:latin typeface="Lobster" panose="00000500000000000000" pitchFamily="2" charset="-93"/>
              </a:rPr>
              <a:t>nhóm</a:t>
            </a:r>
            <a:endParaRPr lang="en-PH" sz="4800" dirty="0">
              <a:ln>
                <a:solidFill>
                  <a:schemeClr val="tx1"/>
                </a:solidFill>
              </a:ln>
              <a:solidFill>
                <a:schemeClr val="accent5">
                  <a:lumMod val="75000"/>
                </a:schemeClr>
              </a:solidFill>
              <a:latin typeface="Lobster" panose="00000500000000000000" pitchFamily="2" charset="-93"/>
            </a:endParaRPr>
          </a:p>
        </p:txBody>
      </p:sp>
      <p:grpSp>
        <p:nvGrpSpPr>
          <p:cNvPr id="16" name="!!n1">
            <a:extLst>
              <a:ext uri="{FF2B5EF4-FFF2-40B4-BE49-F238E27FC236}">
                <a16:creationId xmlns:a16="http://schemas.microsoft.com/office/drawing/2014/main" id="{EBF0393C-21E9-4A5E-BAB0-CB93FB56BDF1}"/>
              </a:ext>
            </a:extLst>
          </p:cNvPr>
          <p:cNvGrpSpPr/>
          <p:nvPr/>
        </p:nvGrpSpPr>
        <p:grpSpPr>
          <a:xfrm>
            <a:off x="382444" y="2924855"/>
            <a:ext cx="2802113" cy="3450286"/>
            <a:chOff x="432154" y="2856499"/>
            <a:chExt cx="2802113" cy="3450286"/>
          </a:xfrm>
          <a:effectLst>
            <a:outerShdw blurRad="50800" dist="38100" dir="5400000" algn="t" rotWithShape="0">
              <a:prstClr val="black">
                <a:alpha val="40000"/>
              </a:prstClr>
            </a:outerShdw>
          </a:effectLst>
        </p:grpSpPr>
        <p:sp>
          <p:nvSpPr>
            <p:cNvPr id="12" name="Rectangle: Rounded Corners 11">
              <a:extLst>
                <a:ext uri="{FF2B5EF4-FFF2-40B4-BE49-F238E27FC236}">
                  <a16:creationId xmlns:a16="http://schemas.microsoft.com/office/drawing/2014/main" id="{83FC43E0-6905-45F1-A1E6-F90AFEBA47D9}"/>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Rounded Corners 13">
              <a:extLst>
                <a:ext uri="{FF2B5EF4-FFF2-40B4-BE49-F238E27FC236}">
                  <a16:creationId xmlns:a16="http://schemas.microsoft.com/office/drawing/2014/main" id="{F6D66B73-7FF3-44EB-9B84-C9DC23E0893B}"/>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5" name="TextBox 14">
              <a:extLst>
                <a:ext uri="{FF2B5EF4-FFF2-40B4-BE49-F238E27FC236}">
                  <a16:creationId xmlns:a16="http://schemas.microsoft.com/office/drawing/2014/main" id="{4FEE5BBE-72E1-4BEB-8ACB-4ABB049B988C}"/>
                </a:ext>
              </a:extLst>
            </p:cNvPr>
            <p:cNvSpPr txBox="1"/>
            <p:nvPr/>
          </p:nvSpPr>
          <p:spPr>
            <a:xfrm>
              <a:off x="928400" y="5335383"/>
              <a:ext cx="1776128" cy="400110"/>
            </a:xfrm>
            <a:prstGeom prst="rect">
              <a:avLst/>
            </a:prstGeom>
            <a:noFill/>
          </p:spPr>
          <p:txBody>
            <a:bodyPr wrap="none" rtlCol="0">
              <a:spAutoFit/>
            </a:bodyPr>
            <a:lstStyle/>
            <a:p>
              <a:pPr algn="ctr"/>
              <a:r>
                <a:rPr lang="vi-VN" sz="2000" b="1" dirty="0">
                  <a:latin typeface="Biotif Black" panose="00000500000000000000" pitchFamily="2" charset="0"/>
                </a:rPr>
                <a:t>Lâm Huệ Trung</a:t>
              </a:r>
              <a:endParaRPr lang="en-PH" sz="2000" b="1" dirty="0">
                <a:latin typeface="Biotif Black" panose="00000500000000000000" pitchFamily="2" charset="0"/>
              </a:endParaRPr>
            </a:p>
          </p:txBody>
        </p:sp>
      </p:grpSp>
      <p:grpSp>
        <p:nvGrpSpPr>
          <p:cNvPr id="17" name="!!n2">
            <a:extLst>
              <a:ext uri="{FF2B5EF4-FFF2-40B4-BE49-F238E27FC236}">
                <a16:creationId xmlns:a16="http://schemas.microsoft.com/office/drawing/2014/main" id="{28EED0DA-CBAB-4E1F-8139-95DA87BDAE53}"/>
              </a:ext>
            </a:extLst>
          </p:cNvPr>
          <p:cNvGrpSpPr/>
          <p:nvPr/>
        </p:nvGrpSpPr>
        <p:grpSpPr>
          <a:xfrm>
            <a:off x="3951503" y="2916615"/>
            <a:ext cx="2802113" cy="3450286"/>
            <a:chOff x="432154" y="2856499"/>
            <a:chExt cx="2802113" cy="3450286"/>
          </a:xfrm>
          <a:effectLst>
            <a:outerShdw blurRad="50800" dist="38100" dir="5400000" algn="t" rotWithShape="0">
              <a:prstClr val="black">
                <a:alpha val="40000"/>
              </a:prstClr>
            </a:outerShdw>
          </a:effectLst>
        </p:grpSpPr>
        <p:sp>
          <p:nvSpPr>
            <p:cNvPr id="18" name="Rectangle: Rounded Corners 17">
              <a:extLst>
                <a:ext uri="{FF2B5EF4-FFF2-40B4-BE49-F238E27FC236}">
                  <a16:creationId xmlns:a16="http://schemas.microsoft.com/office/drawing/2014/main" id="{45282DB2-2E06-4D0F-BEA5-67144E5ABFA5}"/>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08764E66-C20C-45F7-AEC1-7F0802E3087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TextBox 19">
              <a:extLst>
                <a:ext uri="{FF2B5EF4-FFF2-40B4-BE49-F238E27FC236}">
                  <a16:creationId xmlns:a16="http://schemas.microsoft.com/office/drawing/2014/main" id="{5AE668C2-9541-4D20-95C1-A150F4F37052}"/>
                </a:ext>
              </a:extLst>
            </p:cNvPr>
            <p:cNvSpPr txBox="1"/>
            <p:nvPr/>
          </p:nvSpPr>
          <p:spPr>
            <a:xfrm>
              <a:off x="1108577" y="5335383"/>
              <a:ext cx="1415772" cy="400110"/>
            </a:xfrm>
            <a:prstGeom prst="rect">
              <a:avLst/>
            </a:prstGeom>
            <a:noFill/>
          </p:spPr>
          <p:txBody>
            <a:bodyPr wrap="none" rtlCol="0">
              <a:spAutoFit/>
            </a:bodyPr>
            <a:lstStyle/>
            <a:p>
              <a:pPr algn="ctr"/>
              <a:r>
                <a:rPr lang="vi-VN" sz="2000" b="1" dirty="0">
                  <a:latin typeface="Biotif Black" panose="00000500000000000000" pitchFamily="2" charset="0"/>
                </a:rPr>
                <a:t>Mã Đại Phú</a:t>
              </a:r>
              <a:endParaRPr lang="en-PH" sz="2000" b="1" dirty="0">
                <a:latin typeface="Biotif Black" panose="00000500000000000000" pitchFamily="2" charset="0"/>
              </a:endParaRPr>
            </a:p>
          </p:txBody>
        </p:sp>
      </p:grpSp>
      <p:sp>
        <p:nvSpPr>
          <p:cNvPr id="38" name="!!OP">
            <a:extLst>
              <a:ext uri="{FF2B5EF4-FFF2-40B4-BE49-F238E27FC236}">
                <a16:creationId xmlns:a16="http://schemas.microsoft.com/office/drawing/2014/main" id="{35ACECC0-0FB6-4BDB-B6EC-7BDD8E14B821}"/>
              </a:ext>
            </a:extLst>
          </p:cNvPr>
          <p:cNvSpPr txBox="1"/>
          <p:nvPr/>
        </p:nvSpPr>
        <p:spPr>
          <a:xfrm>
            <a:off x="2691325" y="7822771"/>
            <a:ext cx="6792244" cy="1015663"/>
          </a:xfrm>
          <a:prstGeom prst="rect">
            <a:avLst/>
          </a:prstGeom>
          <a:noFill/>
        </p:spPr>
        <p:txBody>
          <a:bodyPr wrap="none" rtlCol="0">
            <a:spAutoFit/>
          </a:bodyPr>
          <a:lstStyle/>
          <a:p>
            <a:pPr algn="ctr"/>
            <a:r>
              <a:rPr lang="en-PH" sz="6000">
                <a:ln>
                  <a:solidFill>
                    <a:schemeClr val="tx1"/>
                  </a:solidFill>
                </a:ln>
                <a:solidFill>
                  <a:schemeClr val="accent5">
                    <a:lumMod val="75000"/>
                  </a:schemeClr>
                </a:solidFill>
                <a:latin typeface="Anton" pitchFamily="2" charset="-93"/>
              </a:rPr>
              <a:t>NỘI DUNG THUYẾT TRÌNH</a:t>
            </a:r>
            <a:endParaRPr lang="en-PH" sz="6000" dirty="0">
              <a:ln>
                <a:solidFill>
                  <a:schemeClr val="tx1"/>
                </a:solidFill>
              </a:ln>
              <a:solidFill>
                <a:schemeClr val="accent5">
                  <a:lumMod val="75000"/>
                </a:schemeClr>
              </a:solidFill>
              <a:latin typeface="Anton" pitchFamily="2" charset="-93"/>
            </a:endParaRPr>
          </a:p>
        </p:txBody>
      </p:sp>
      <p:sp>
        <p:nvSpPr>
          <p:cNvPr id="39" name="!!T1">
            <a:extLst>
              <a:ext uri="{FF2B5EF4-FFF2-40B4-BE49-F238E27FC236}">
                <a16:creationId xmlns:a16="http://schemas.microsoft.com/office/drawing/2014/main" id="{60515ABD-7015-45C6-A13D-687046F94227}"/>
              </a:ext>
            </a:extLst>
          </p:cNvPr>
          <p:cNvSpPr/>
          <p:nvPr/>
        </p:nvSpPr>
        <p:spPr>
          <a:xfrm>
            <a:off x="2587452" y="100511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1</a:t>
            </a:r>
            <a:endParaRPr lang="en-PH" sz="3200" dirty="0">
              <a:solidFill>
                <a:schemeClr val="bg1">
                  <a:lumMod val="50000"/>
                </a:schemeClr>
              </a:solidFill>
              <a:latin typeface="Biotif Black" panose="00000500000000000000" pitchFamily="2" charset="0"/>
            </a:endParaRPr>
          </a:p>
        </p:txBody>
      </p:sp>
      <p:sp>
        <p:nvSpPr>
          <p:cNvPr id="40" name="!!T2">
            <a:extLst>
              <a:ext uri="{FF2B5EF4-FFF2-40B4-BE49-F238E27FC236}">
                <a16:creationId xmlns:a16="http://schemas.microsoft.com/office/drawing/2014/main" id="{E5DF3FE6-D618-4A25-8BF4-5C6E1A505D61}"/>
              </a:ext>
            </a:extLst>
          </p:cNvPr>
          <p:cNvSpPr/>
          <p:nvPr/>
        </p:nvSpPr>
        <p:spPr>
          <a:xfrm>
            <a:off x="2596010" y="13100268"/>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2</a:t>
            </a:r>
            <a:endParaRPr lang="en-PH" sz="3200" dirty="0">
              <a:solidFill>
                <a:schemeClr val="bg1">
                  <a:lumMod val="50000"/>
                </a:schemeClr>
              </a:solidFill>
              <a:latin typeface="Biotif Black" panose="00000500000000000000" pitchFamily="2" charset="0"/>
            </a:endParaRPr>
          </a:p>
        </p:txBody>
      </p:sp>
      <p:sp>
        <p:nvSpPr>
          <p:cNvPr id="41" name="!T3">
            <a:extLst>
              <a:ext uri="{FF2B5EF4-FFF2-40B4-BE49-F238E27FC236}">
                <a16:creationId xmlns:a16="http://schemas.microsoft.com/office/drawing/2014/main" id="{3E317A56-846D-476F-AA4C-FCF9AB024E52}"/>
              </a:ext>
            </a:extLst>
          </p:cNvPr>
          <p:cNvSpPr/>
          <p:nvPr/>
        </p:nvSpPr>
        <p:spPr>
          <a:xfrm>
            <a:off x="2596010" y="15715591"/>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3</a:t>
            </a:r>
            <a:endParaRPr lang="en-PH" sz="3200" dirty="0">
              <a:solidFill>
                <a:schemeClr val="bg1">
                  <a:lumMod val="50000"/>
                </a:schemeClr>
              </a:solidFill>
              <a:latin typeface="Biotif Black" panose="00000500000000000000" pitchFamily="2" charset="0"/>
            </a:endParaRPr>
          </a:p>
        </p:txBody>
      </p:sp>
      <p:sp>
        <p:nvSpPr>
          <p:cNvPr id="42" name="!!T4">
            <a:extLst>
              <a:ext uri="{FF2B5EF4-FFF2-40B4-BE49-F238E27FC236}">
                <a16:creationId xmlns:a16="http://schemas.microsoft.com/office/drawing/2014/main" id="{0F86CF2D-D610-4199-9877-91C2139DACD7}"/>
              </a:ext>
            </a:extLst>
          </p:cNvPr>
          <p:cNvSpPr/>
          <p:nvPr/>
        </p:nvSpPr>
        <p:spPr>
          <a:xfrm>
            <a:off x="2578895" y="19057745"/>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a:solidFill>
                  <a:schemeClr val="bg1">
                    <a:lumMod val="50000"/>
                  </a:schemeClr>
                </a:solidFill>
                <a:latin typeface="Biotif Black" panose="00000500000000000000" pitchFamily="2" charset="0"/>
              </a:rPr>
              <a:t>Nội dung 4</a:t>
            </a:r>
            <a:endParaRPr lang="en-PH" sz="3200" dirty="0">
              <a:solidFill>
                <a:schemeClr val="bg1">
                  <a:lumMod val="50000"/>
                </a:schemeClr>
              </a:solidFill>
              <a:latin typeface="Biotif Black" panose="00000500000000000000" pitchFamily="2" charset="0"/>
            </a:endParaRPr>
          </a:p>
        </p:txBody>
      </p:sp>
      <p:grpSp>
        <p:nvGrpSpPr>
          <p:cNvPr id="3" name="!!n2">
            <a:extLst>
              <a:ext uri="{FF2B5EF4-FFF2-40B4-BE49-F238E27FC236}">
                <a16:creationId xmlns:a16="http://schemas.microsoft.com/office/drawing/2014/main" id="{4423EA24-882E-141C-BFE3-D0C9C234276C}"/>
              </a:ext>
            </a:extLst>
          </p:cNvPr>
          <p:cNvGrpSpPr/>
          <p:nvPr/>
        </p:nvGrpSpPr>
        <p:grpSpPr>
          <a:xfrm>
            <a:off x="7649963" y="2910555"/>
            <a:ext cx="2802113" cy="3450286"/>
            <a:chOff x="432154" y="2856499"/>
            <a:chExt cx="2802113" cy="3450286"/>
          </a:xfrm>
          <a:effectLst>
            <a:outerShdw blurRad="50800" dist="38100" dir="5400000" algn="t" rotWithShape="0">
              <a:prstClr val="black">
                <a:alpha val="40000"/>
              </a:prstClr>
            </a:outerShdw>
          </a:effectLst>
        </p:grpSpPr>
        <p:sp>
          <p:nvSpPr>
            <p:cNvPr id="13" name="Rectangle: Rounded Corners 12">
              <a:extLst>
                <a:ext uri="{FF2B5EF4-FFF2-40B4-BE49-F238E27FC236}">
                  <a16:creationId xmlns:a16="http://schemas.microsoft.com/office/drawing/2014/main" id="{8AAD3829-5FD0-141F-0F16-273E103B4D16}"/>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Rectangle: Rounded Corners 24">
              <a:extLst>
                <a:ext uri="{FF2B5EF4-FFF2-40B4-BE49-F238E27FC236}">
                  <a16:creationId xmlns:a16="http://schemas.microsoft.com/office/drawing/2014/main" id="{0A1E42CA-33FA-2394-2705-876A8C4B87C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a:extLst>
                <a:ext uri="{FF2B5EF4-FFF2-40B4-BE49-F238E27FC236}">
                  <a16:creationId xmlns:a16="http://schemas.microsoft.com/office/drawing/2014/main" id="{C8DFBE0F-0566-E8F8-FB33-1945A7A281CF}"/>
                </a:ext>
              </a:extLst>
            </p:cNvPr>
            <p:cNvSpPr txBox="1"/>
            <p:nvPr/>
          </p:nvSpPr>
          <p:spPr>
            <a:xfrm>
              <a:off x="635534" y="5335383"/>
              <a:ext cx="2361865" cy="400110"/>
            </a:xfrm>
            <a:prstGeom prst="rect">
              <a:avLst/>
            </a:prstGeom>
            <a:noFill/>
          </p:spPr>
          <p:txBody>
            <a:bodyPr wrap="none" rtlCol="0">
              <a:spAutoFit/>
            </a:bodyPr>
            <a:lstStyle/>
            <a:p>
              <a:pPr algn="ctr"/>
              <a:r>
                <a:rPr lang="vi-VN" sz="2000" b="1" dirty="0">
                  <a:latin typeface="Biotif Black" panose="00000500000000000000" pitchFamily="2" charset="0"/>
                </a:rPr>
                <a:t>Nguyễn Hoàng Nhựt</a:t>
              </a:r>
              <a:endParaRPr lang="en-PH" sz="2000" b="1" dirty="0">
                <a:latin typeface="Biotif Black" panose="00000500000000000000" pitchFamily="2" charset="0"/>
              </a:endParaRPr>
            </a:p>
          </p:txBody>
        </p:sp>
      </p:grpSp>
      <p:pic>
        <p:nvPicPr>
          <p:cNvPr id="2052" name="Picture 4">
            <a:extLst>
              <a:ext uri="{FF2B5EF4-FFF2-40B4-BE49-F238E27FC236}">
                <a16:creationId xmlns:a16="http://schemas.microsoft.com/office/drawing/2014/main" id="{E82A872D-418C-CB44-E2EA-32080D90F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838" y="3030134"/>
            <a:ext cx="2544857" cy="2124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A9D66B6-D7F1-8CE9-6D66-DD63CE0432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27" name="AutoShape 4">
            <a:extLst>
              <a:ext uri="{FF2B5EF4-FFF2-40B4-BE49-F238E27FC236}">
                <a16:creationId xmlns:a16="http://schemas.microsoft.com/office/drawing/2014/main" id="{4487F3FC-87EC-AF83-4CDD-03C273661AA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28" name="AutoShape 6">
            <a:extLst>
              <a:ext uri="{FF2B5EF4-FFF2-40B4-BE49-F238E27FC236}">
                <a16:creationId xmlns:a16="http://schemas.microsoft.com/office/drawing/2014/main" id="{8E1025CF-2433-4818-8F6A-8EEE8A1F122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30" name="Picture 29">
            <a:extLst>
              <a:ext uri="{FF2B5EF4-FFF2-40B4-BE49-F238E27FC236}">
                <a16:creationId xmlns:a16="http://schemas.microsoft.com/office/drawing/2014/main" id="{FACD095E-9825-8E30-78FA-5AD42424C3A5}"/>
              </a:ext>
            </a:extLst>
          </p:cNvPr>
          <p:cNvPicPr>
            <a:picLocks noChangeAspect="1"/>
          </p:cNvPicPr>
          <p:nvPr/>
        </p:nvPicPr>
        <p:blipFill>
          <a:blip r:embed="rId3"/>
          <a:stretch>
            <a:fillRect/>
          </a:stretch>
        </p:blipFill>
        <p:spPr>
          <a:xfrm>
            <a:off x="494320" y="3030134"/>
            <a:ext cx="2544858" cy="2139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85453212-5A2E-5CC4-8FA7-5EB88D9D740C}"/>
              </a:ext>
            </a:extLst>
          </p:cNvPr>
          <p:cNvPicPr>
            <a:picLocks noChangeAspect="1"/>
          </p:cNvPicPr>
          <p:nvPr/>
        </p:nvPicPr>
        <p:blipFill>
          <a:blip r:embed="rId4"/>
          <a:stretch>
            <a:fillRect/>
          </a:stretch>
        </p:blipFill>
        <p:spPr>
          <a:xfrm>
            <a:off x="3998794" y="3034997"/>
            <a:ext cx="2660520" cy="2085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520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a:extLst>
              <a:ext uri="{FF2B5EF4-FFF2-40B4-BE49-F238E27FC236}">
                <a16:creationId xmlns:a16="http://schemas.microsoft.com/office/drawing/2014/main" id="{12A897E7-09D1-4BFC-8A2F-E8A80826A484}"/>
              </a:ext>
            </a:extLst>
          </p:cNvPr>
          <p:cNvSpPr/>
          <p:nvPr/>
        </p:nvSpPr>
        <p:spPr>
          <a:xfrm>
            <a:off x="-1056056" y="-3723056"/>
            <a:ext cx="14304112" cy="1430411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a:extLst>
              <a:ext uri="{FF2B5EF4-FFF2-40B4-BE49-F238E27FC236}">
                <a16:creationId xmlns:a16="http://schemas.microsoft.com/office/drawing/2014/main" id="{8355ED70-7499-4FBD-8BBF-7F23EB85D761}"/>
              </a:ext>
            </a:extLst>
          </p:cNvPr>
          <p:cNvSpPr/>
          <p:nvPr/>
        </p:nvSpPr>
        <p:spPr>
          <a:xfrm>
            <a:off x="329750" y="-2337250"/>
            <a:ext cx="11532501" cy="11532501"/>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B9A6CA2F-AC1A-4387-B6A3-71199EA4AD7C}"/>
              </a:ext>
            </a:extLst>
          </p:cNvPr>
          <p:cNvSpPr/>
          <p:nvPr/>
        </p:nvSpPr>
        <p:spPr>
          <a:xfrm>
            <a:off x="1377843" y="-1289157"/>
            <a:ext cx="9436315" cy="9436315"/>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377BE071-BF67-41DC-BAF0-14AD26F17BA4}"/>
              </a:ext>
            </a:extLst>
          </p:cNvPr>
          <p:cNvSpPr txBox="1"/>
          <p:nvPr/>
        </p:nvSpPr>
        <p:spPr>
          <a:xfrm>
            <a:off x="3531053" y="3460427"/>
            <a:ext cx="5129893" cy="1015663"/>
          </a:xfrm>
          <a:prstGeom prst="rect">
            <a:avLst/>
          </a:prstGeom>
          <a:noFill/>
        </p:spPr>
        <p:txBody>
          <a:bodyPr wrap="square" rtlCol="0">
            <a:spAutoFit/>
          </a:bodyPr>
          <a:lstStyle/>
          <a:p>
            <a:pPr algn="ctr"/>
            <a:r>
              <a:rPr lang="en-PH" sz="6000">
                <a:solidFill>
                  <a:srgbClr val="023047"/>
                </a:solidFill>
                <a:latin typeface="Lobster" panose="00000500000000000000" pitchFamily="2" charset="-93"/>
              </a:rPr>
              <a:t>Thanks You</a:t>
            </a:r>
            <a:endParaRPr lang="en-PH" sz="6000" dirty="0">
              <a:solidFill>
                <a:srgbClr val="023047"/>
              </a:solidFill>
              <a:latin typeface="Lobster" panose="00000500000000000000" pitchFamily="2" charset="-93"/>
            </a:endParaRPr>
          </a:p>
        </p:txBody>
      </p:sp>
      <p:grpSp>
        <p:nvGrpSpPr>
          <p:cNvPr id="11" name="Group 10">
            <a:extLst>
              <a:ext uri="{FF2B5EF4-FFF2-40B4-BE49-F238E27FC236}">
                <a16:creationId xmlns:a16="http://schemas.microsoft.com/office/drawing/2014/main" id="{E13321A0-7D59-7446-E279-053AB4A9F674}"/>
              </a:ext>
            </a:extLst>
          </p:cNvPr>
          <p:cNvGrpSpPr/>
          <p:nvPr/>
        </p:nvGrpSpPr>
        <p:grpSpPr>
          <a:xfrm>
            <a:off x="5234353" y="1628740"/>
            <a:ext cx="1723293" cy="1712070"/>
            <a:chOff x="5234353" y="1628740"/>
            <a:chExt cx="1723293" cy="1712070"/>
          </a:xfrm>
        </p:grpSpPr>
        <p:sp>
          <p:nvSpPr>
            <p:cNvPr id="7" name="Hình Bầu dục 6">
              <a:extLst>
                <a:ext uri="{FF2B5EF4-FFF2-40B4-BE49-F238E27FC236}">
                  <a16:creationId xmlns:a16="http://schemas.microsoft.com/office/drawing/2014/main" id="{34F741B2-F843-4144-AE8D-74E5E3BA78F6}"/>
                </a:ext>
              </a:extLst>
            </p:cNvPr>
            <p:cNvSpPr/>
            <p:nvPr/>
          </p:nvSpPr>
          <p:spPr>
            <a:xfrm>
              <a:off x="5234353" y="1628740"/>
              <a:ext cx="1723293" cy="1712070"/>
            </a:xfrm>
            <a:prstGeom prst="ellipse">
              <a:avLst/>
            </a:prstGeom>
            <a:solidFill>
              <a:schemeClr val="accent2"/>
            </a:solidFill>
            <a:ln w="76200">
              <a:solidFill>
                <a:srgbClr val="02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A38286C-F266-51FA-A0E2-55C5EA666AF8}"/>
                </a:ext>
              </a:extLst>
            </p:cNvPr>
            <p:cNvPicPr>
              <a:picLocks noChangeAspect="1"/>
            </p:cNvPicPr>
            <p:nvPr/>
          </p:nvPicPr>
          <p:blipFill>
            <a:blip r:embed="rId2"/>
            <a:stretch>
              <a:fillRect/>
            </a:stretch>
          </p:blipFill>
          <p:spPr>
            <a:xfrm>
              <a:off x="5322146" y="1848928"/>
              <a:ext cx="1271693" cy="1271693"/>
            </a:xfrm>
            <a:prstGeom prst="rect">
              <a:avLst/>
            </a:prstGeom>
          </p:spPr>
        </p:pic>
      </p:grpSp>
    </p:spTree>
    <p:extLst>
      <p:ext uri="{BB962C8B-B14F-4D97-AF65-F5344CB8AC3E}">
        <p14:creationId xmlns:p14="http://schemas.microsoft.com/office/powerpoint/2010/main" val="259200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5">
            <a:extLst>
              <a:ext uri="{FF2B5EF4-FFF2-40B4-BE49-F238E27FC236}">
                <a16:creationId xmlns:a16="http://schemas.microsoft.com/office/drawing/2014/main" id="{D85ED41F-5B9E-47E0-A3DD-E058B649F2DD}"/>
              </a:ext>
            </a:extLst>
          </p:cNvPr>
          <p:cNvSpPr/>
          <p:nvPr/>
        </p:nvSpPr>
        <p:spPr>
          <a:xfrm>
            <a:off x="-7630886" y="-16383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MC">
            <a:extLst>
              <a:ext uri="{FF2B5EF4-FFF2-40B4-BE49-F238E27FC236}">
                <a16:creationId xmlns:a16="http://schemas.microsoft.com/office/drawing/2014/main" id="{5779D876-22B9-44DE-9BCE-B97952BA3934}"/>
              </a:ext>
            </a:extLst>
          </p:cNvPr>
          <p:cNvSpPr/>
          <p:nvPr/>
        </p:nvSpPr>
        <p:spPr>
          <a:xfrm>
            <a:off x="9671171" y="-1268972"/>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OP">
            <a:extLst>
              <a:ext uri="{FF2B5EF4-FFF2-40B4-BE49-F238E27FC236}">
                <a16:creationId xmlns:a16="http://schemas.microsoft.com/office/drawing/2014/main" id="{AFB1E4D8-A2A7-403B-ACD8-AD6AEFFE3CE5}"/>
              </a:ext>
            </a:extLst>
          </p:cNvPr>
          <p:cNvSpPr txBox="1"/>
          <p:nvPr/>
        </p:nvSpPr>
        <p:spPr>
          <a:xfrm>
            <a:off x="1952341" y="278971"/>
            <a:ext cx="8270213" cy="861774"/>
          </a:xfrm>
          <a:prstGeom prst="rect">
            <a:avLst/>
          </a:prstGeom>
          <a:noFill/>
        </p:spPr>
        <p:txBody>
          <a:bodyPr wrap="none" rtlCol="0">
            <a:spAutoFit/>
          </a:bodyPr>
          <a:lstStyle/>
          <a:p>
            <a:pPr algn="ctr"/>
            <a:r>
              <a:rPr lang="en-PH" sz="5000" b="1" dirty="0">
                <a:solidFill>
                  <a:srgbClr val="219EBC"/>
                </a:solidFill>
                <a:effectLst>
                  <a:outerShdw blurRad="76200" dist="88900" dir="5400000" algn="ctr" rotWithShape="0">
                    <a:srgbClr val="000000">
                      <a:alpha val="74000"/>
                    </a:srgbClr>
                  </a:outerShdw>
                </a:effectLst>
                <a:latin typeface="Fira Sans Extra Condensed SemiBold" panose="020B0604020202020204" charset="0"/>
              </a:rPr>
              <a:t>NỘI DUNG THUYẾT TRÌNH</a:t>
            </a:r>
          </a:p>
        </p:txBody>
      </p:sp>
      <p:grpSp>
        <p:nvGrpSpPr>
          <p:cNvPr id="10" name="!!n1">
            <a:extLst>
              <a:ext uri="{FF2B5EF4-FFF2-40B4-BE49-F238E27FC236}">
                <a16:creationId xmlns:a16="http://schemas.microsoft.com/office/drawing/2014/main" id="{1B75AACE-5EF6-4E60-AFF4-51E6C4817FDB}"/>
              </a:ext>
            </a:extLst>
          </p:cNvPr>
          <p:cNvGrpSpPr/>
          <p:nvPr/>
        </p:nvGrpSpPr>
        <p:grpSpPr>
          <a:xfrm>
            <a:off x="886917" y="-9408569"/>
            <a:ext cx="2802113" cy="3450286"/>
            <a:chOff x="432154" y="2856499"/>
            <a:chExt cx="2802113" cy="3450286"/>
          </a:xfrm>
          <a:effectLst>
            <a:outerShdw blurRad="50800" dist="38100" dir="5400000" algn="t" rotWithShape="0">
              <a:prstClr val="black">
                <a:alpha val="40000"/>
              </a:prstClr>
            </a:outerShdw>
          </a:effectLst>
        </p:grpSpPr>
        <p:sp>
          <p:nvSpPr>
            <p:cNvPr id="11" name="Rectangle: Rounded Corners 10">
              <a:extLst>
                <a:ext uri="{FF2B5EF4-FFF2-40B4-BE49-F238E27FC236}">
                  <a16:creationId xmlns:a16="http://schemas.microsoft.com/office/drawing/2014/main" id="{D32B9DB3-C390-4556-92F1-5A68BE2C87FA}"/>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Rounded Corners 11">
              <a:extLst>
                <a:ext uri="{FF2B5EF4-FFF2-40B4-BE49-F238E27FC236}">
                  <a16:creationId xmlns:a16="http://schemas.microsoft.com/office/drawing/2014/main" id="{593E1826-8A34-4940-90FB-228D5777A6A9}"/>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48CDEDAE-FF6B-454E-AA81-29C72F0359F1}"/>
                </a:ext>
              </a:extLst>
            </p:cNvPr>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p>
          </p:txBody>
        </p:sp>
      </p:grpSp>
      <p:grpSp>
        <p:nvGrpSpPr>
          <p:cNvPr id="14" name="!!n2">
            <a:extLst>
              <a:ext uri="{FF2B5EF4-FFF2-40B4-BE49-F238E27FC236}">
                <a16:creationId xmlns:a16="http://schemas.microsoft.com/office/drawing/2014/main" id="{F2A217DF-4BEE-4101-AD49-714286CF90EA}"/>
              </a:ext>
            </a:extLst>
          </p:cNvPr>
          <p:cNvGrpSpPr/>
          <p:nvPr/>
        </p:nvGrpSpPr>
        <p:grpSpPr>
          <a:xfrm>
            <a:off x="3834409" y="-6996214"/>
            <a:ext cx="2802113" cy="3450286"/>
            <a:chOff x="432154" y="2856499"/>
            <a:chExt cx="2802113" cy="3450286"/>
          </a:xfrm>
          <a:effectLst>
            <a:outerShdw blurRad="50800" dist="38100" dir="5400000" algn="t" rotWithShape="0">
              <a:prstClr val="black">
                <a:alpha val="40000"/>
              </a:prstClr>
            </a:outerShdw>
          </a:effectLst>
        </p:grpSpPr>
        <p:sp>
          <p:nvSpPr>
            <p:cNvPr id="15" name="Rectangle: Rounded Corners 14">
              <a:extLst>
                <a:ext uri="{FF2B5EF4-FFF2-40B4-BE49-F238E27FC236}">
                  <a16:creationId xmlns:a16="http://schemas.microsoft.com/office/drawing/2014/main" id="{8F71307B-B40E-4558-A45B-233CD6622E33}"/>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Rounded Corners 15">
              <a:extLst>
                <a:ext uri="{FF2B5EF4-FFF2-40B4-BE49-F238E27FC236}">
                  <a16:creationId xmlns:a16="http://schemas.microsoft.com/office/drawing/2014/main" id="{F6A59108-62F6-4D61-BD1D-F1936AD9AAB1}"/>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86D9D0A6-9473-489C-8F82-4EAD7360EC64}"/>
                </a:ext>
              </a:extLst>
            </p:cNvPr>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p>
          </p:txBody>
        </p:sp>
      </p:grpSp>
      <p:grpSp>
        <p:nvGrpSpPr>
          <p:cNvPr id="18" name="!!n3">
            <a:extLst>
              <a:ext uri="{FF2B5EF4-FFF2-40B4-BE49-F238E27FC236}">
                <a16:creationId xmlns:a16="http://schemas.microsoft.com/office/drawing/2014/main" id="{07EA40D9-EA6A-48B5-A336-3B93D526420A}"/>
              </a:ext>
            </a:extLst>
          </p:cNvPr>
          <p:cNvGrpSpPr/>
          <p:nvPr/>
        </p:nvGrpSpPr>
        <p:grpSpPr>
          <a:xfrm>
            <a:off x="12327156" y="337367"/>
            <a:ext cx="4332558" cy="2647785"/>
            <a:chOff x="432154" y="2856499"/>
            <a:chExt cx="2802113" cy="2647785"/>
          </a:xfrm>
          <a:effectLst>
            <a:outerShdw blurRad="50800" dist="38100" dir="5400000" algn="t" rotWithShape="0">
              <a:prstClr val="black">
                <a:alpha val="40000"/>
              </a:prstClr>
            </a:outerShdw>
          </a:effectLst>
        </p:grpSpPr>
        <p:sp>
          <p:nvSpPr>
            <p:cNvPr id="19" name="Rectangle: Rounded Corners 18">
              <a:extLst>
                <a:ext uri="{FF2B5EF4-FFF2-40B4-BE49-F238E27FC236}">
                  <a16:creationId xmlns:a16="http://schemas.microsoft.com/office/drawing/2014/main" id="{3E134C5D-B79B-445D-A084-77E8DCF3F7C7}"/>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Rectangle: Rounded Corners 19">
              <a:extLst>
                <a:ext uri="{FF2B5EF4-FFF2-40B4-BE49-F238E27FC236}">
                  <a16:creationId xmlns:a16="http://schemas.microsoft.com/office/drawing/2014/main" id="{01E19BFA-B8F2-4D47-AB6A-1300D4CA0C93}"/>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id="{A2B92161-0D77-498C-B2AE-23981E56C3A4}"/>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grpSp>
        <p:nvGrpSpPr>
          <p:cNvPr id="22" name="!!n4">
            <a:extLst>
              <a:ext uri="{FF2B5EF4-FFF2-40B4-BE49-F238E27FC236}">
                <a16:creationId xmlns:a16="http://schemas.microsoft.com/office/drawing/2014/main" id="{89A9459C-67B9-4A92-9990-22AFBB6777C7}"/>
              </a:ext>
            </a:extLst>
          </p:cNvPr>
          <p:cNvGrpSpPr/>
          <p:nvPr/>
        </p:nvGrpSpPr>
        <p:grpSpPr>
          <a:xfrm>
            <a:off x="15058528" y="3359278"/>
            <a:ext cx="4332558" cy="2647785"/>
            <a:chOff x="432154" y="2856499"/>
            <a:chExt cx="2802113" cy="2647785"/>
          </a:xfrm>
          <a:effectLst>
            <a:outerShdw blurRad="50800" dist="38100" dir="5400000" algn="t" rotWithShape="0">
              <a:prstClr val="black">
                <a:alpha val="40000"/>
              </a:prstClr>
            </a:outerShdw>
          </a:effectLst>
        </p:grpSpPr>
        <p:sp>
          <p:nvSpPr>
            <p:cNvPr id="23" name="Rectangle: Rounded Corners 22">
              <a:extLst>
                <a:ext uri="{FF2B5EF4-FFF2-40B4-BE49-F238E27FC236}">
                  <a16:creationId xmlns:a16="http://schemas.microsoft.com/office/drawing/2014/main" id="{36B61268-A428-4C31-8C7F-F0194B8419AE}"/>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Rounded Corners 23">
              <a:extLst>
                <a:ext uri="{FF2B5EF4-FFF2-40B4-BE49-F238E27FC236}">
                  <a16:creationId xmlns:a16="http://schemas.microsoft.com/office/drawing/2014/main" id="{4C2BD1BA-57E9-45C1-BFA0-ED5FA3045437}"/>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extBox 24">
              <a:extLst>
                <a:ext uri="{FF2B5EF4-FFF2-40B4-BE49-F238E27FC236}">
                  <a16:creationId xmlns:a16="http://schemas.microsoft.com/office/drawing/2014/main" id="{22359906-462D-4458-A78B-1E73FFC20814}"/>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sp>
        <p:nvSpPr>
          <p:cNvPr id="5" name="!!T1">
            <a:extLst>
              <a:ext uri="{FF2B5EF4-FFF2-40B4-BE49-F238E27FC236}">
                <a16:creationId xmlns:a16="http://schemas.microsoft.com/office/drawing/2014/main" id="{569A642D-D284-4C38-8172-84825E283B53}"/>
              </a:ext>
            </a:extLst>
          </p:cNvPr>
          <p:cNvSpPr/>
          <p:nvPr/>
        </p:nvSpPr>
        <p:spPr>
          <a:xfrm>
            <a:off x="2587452" y="15167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CƠ SỞ LÝ THUYẾT</a:t>
            </a:r>
            <a:endParaRPr lang="en-PH" sz="32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7" name="!!T2">
            <a:extLst>
              <a:ext uri="{FF2B5EF4-FFF2-40B4-BE49-F238E27FC236}">
                <a16:creationId xmlns:a16="http://schemas.microsoft.com/office/drawing/2014/main" id="{FDC0257C-6C37-4FFD-A354-05670E6B1BF5}"/>
              </a:ext>
            </a:extLst>
          </p:cNvPr>
          <p:cNvSpPr/>
          <p:nvPr/>
        </p:nvSpPr>
        <p:spPr>
          <a:xfrm>
            <a:off x="2596010" y="284257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QUÁ TRÌNH THỰC HIỆN</a:t>
            </a:r>
            <a:endParaRPr lang="en-PH" sz="32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8" name="!T3">
            <a:extLst>
              <a:ext uri="{FF2B5EF4-FFF2-40B4-BE49-F238E27FC236}">
                <a16:creationId xmlns:a16="http://schemas.microsoft.com/office/drawing/2014/main" id="{06D82E84-4AE3-4CC1-9829-8770C3AD28B1}"/>
              </a:ext>
            </a:extLst>
          </p:cNvPr>
          <p:cNvSpPr/>
          <p:nvPr/>
        </p:nvSpPr>
        <p:spPr>
          <a:xfrm>
            <a:off x="2596010" y="416836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KẾT QUẢ ĐẠT ĐƯỢC</a:t>
            </a:r>
            <a:endParaRPr lang="en-PH" sz="32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4">
            <a:extLst>
              <a:ext uri="{FF2B5EF4-FFF2-40B4-BE49-F238E27FC236}">
                <a16:creationId xmlns:a16="http://schemas.microsoft.com/office/drawing/2014/main" id="{EB194E98-5412-4F29-BB26-76EF37B82C8A}"/>
              </a:ext>
            </a:extLst>
          </p:cNvPr>
          <p:cNvSpPr/>
          <p:nvPr/>
        </p:nvSpPr>
        <p:spPr>
          <a:xfrm>
            <a:off x="2578895" y="5494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lumMod val="75000"/>
                    <a:lumOff val="25000"/>
                  </a:schemeClr>
                </a:solidFill>
                <a:latin typeface="Roboto" panose="02000000000000000000" pitchFamily="2" charset="0"/>
              </a:rPr>
              <a:t>KẾT LUẬN VÀ HƯỚNG PHÁT TRIỂN</a:t>
            </a:r>
            <a:endParaRPr lang="en-PH" sz="3200" dirty="0">
              <a:solidFill>
                <a:schemeClr val="tx1">
                  <a:lumMod val="75000"/>
                  <a:lumOff val="25000"/>
                </a:schemeClr>
              </a:solidFill>
              <a:latin typeface="Biotif Black" panose="00000500000000000000" pitchFamily="2" charset="0"/>
            </a:endParaRPr>
          </a:p>
        </p:txBody>
      </p:sp>
      <p:sp>
        <p:nvSpPr>
          <p:cNvPr id="26" name="!!3">
            <a:extLst>
              <a:ext uri="{FF2B5EF4-FFF2-40B4-BE49-F238E27FC236}">
                <a16:creationId xmlns:a16="http://schemas.microsoft.com/office/drawing/2014/main" id="{F3414293-B049-4209-B474-A909168ED10E}"/>
              </a:ext>
            </a:extLst>
          </p:cNvPr>
          <p:cNvSpPr/>
          <p:nvPr/>
        </p:nvSpPr>
        <p:spPr>
          <a:xfrm>
            <a:off x="9475285" y="8417283"/>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6">
            <a:extLst>
              <a:ext uri="{FF2B5EF4-FFF2-40B4-BE49-F238E27FC236}">
                <a16:creationId xmlns:a16="http://schemas.microsoft.com/office/drawing/2014/main" id="{A3E797B7-D2EC-4D2A-8E6D-3A5C08587917}"/>
              </a:ext>
            </a:extLst>
          </p:cNvPr>
          <p:cNvSpPr/>
          <p:nvPr/>
        </p:nvSpPr>
        <p:spPr>
          <a:xfrm>
            <a:off x="1463453" y="7442032"/>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Members">
            <a:extLst>
              <a:ext uri="{FF2B5EF4-FFF2-40B4-BE49-F238E27FC236}">
                <a16:creationId xmlns:a16="http://schemas.microsoft.com/office/drawing/2014/main" id="{B9A0D7BA-471C-4E99-BF5E-EA039CF24CAC}"/>
              </a:ext>
            </a:extLst>
          </p:cNvPr>
          <p:cNvSpPr txBox="1"/>
          <p:nvPr/>
        </p:nvSpPr>
        <p:spPr>
          <a:xfrm>
            <a:off x="605282" y="-2538503"/>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Tree>
    <p:extLst>
      <p:ext uri="{BB962C8B-B14F-4D97-AF65-F5344CB8AC3E}">
        <p14:creationId xmlns:p14="http://schemas.microsoft.com/office/powerpoint/2010/main" val="332134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5">
            <a:extLst>
              <a:ext uri="{FF2B5EF4-FFF2-40B4-BE49-F238E27FC236}">
                <a16:creationId xmlns:a16="http://schemas.microsoft.com/office/drawing/2014/main" id="{A5CDF2B7-7AE7-4296-8CE8-04729CE63576}"/>
              </a:ext>
            </a:extLst>
          </p:cNvPr>
          <p:cNvSpPr/>
          <p:nvPr/>
        </p:nvSpPr>
        <p:spPr>
          <a:xfrm>
            <a:off x="951738" y="8335095"/>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MC">
            <a:extLst>
              <a:ext uri="{FF2B5EF4-FFF2-40B4-BE49-F238E27FC236}">
                <a16:creationId xmlns:a16="http://schemas.microsoft.com/office/drawing/2014/main" id="{F2949FD5-DC8B-4F61-8E3A-3083C55BEB95}"/>
              </a:ext>
            </a:extLst>
          </p:cNvPr>
          <p:cNvSpPr/>
          <p:nvPr/>
        </p:nvSpPr>
        <p:spPr>
          <a:xfrm>
            <a:off x="-1324512" y="-6168218"/>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5">
            <a:extLst>
              <a:ext uri="{FF2B5EF4-FFF2-40B4-BE49-F238E27FC236}">
                <a16:creationId xmlns:a16="http://schemas.microsoft.com/office/drawing/2014/main" id="{3F64D4C8-0BC0-475E-865E-54EE6425A94A}"/>
              </a:ext>
            </a:extLst>
          </p:cNvPr>
          <p:cNvSpPr/>
          <p:nvPr/>
        </p:nvSpPr>
        <p:spPr>
          <a:xfrm>
            <a:off x="1028700" y="4792856"/>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EECCB5F6-2AE7-4C3C-9F63-C281A770533F}"/>
              </a:ext>
            </a:extLst>
          </p:cNvPr>
          <p:cNvSpPr/>
          <p:nvPr/>
        </p:nvSpPr>
        <p:spPr>
          <a:xfrm>
            <a:off x="6805982" y="4751519"/>
            <a:ext cx="2106909"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4000" dirty="0">
                <a:solidFill>
                  <a:schemeClr val="bg1"/>
                </a:solidFill>
                <a:latin typeface="Biotif" panose="00000500000000000000" pitchFamily="2" charset="0"/>
              </a:rPr>
              <a:t>Scrum</a:t>
            </a:r>
          </a:p>
        </p:txBody>
      </p:sp>
      <p:sp>
        <p:nvSpPr>
          <p:cNvPr id="11" name="!!6">
            <a:extLst>
              <a:ext uri="{FF2B5EF4-FFF2-40B4-BE49-F238E27FC236}">
                <a16:creationId xmlns:a16="http://schemas.microsoft.com/office/drawing/2014/main" id="{5D7E655F-F7E0-4155-A712-1C03BCD7CCD0}"/>
              </a:ext>
            </a:extLst>
          </p:cNvPr>
          <p:cNvSpPr/>
          <p:nvPr/>
        </p:nvSpPr>
        <p:spPr>
          <a:xfrm>
            <a:off x="4989380" y="3486209"/>
            <a:ext cx="2213239"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4000" dirty="0">
                <a:solidFill>
                  <a:schemeClr val="bg1"/>
                </a:solidFill>
                <a:latin typeface="Biotif" panose="00000500000000000000" pitchFamily="2" charset="0"/>
              </a:rPr>
              <a:t>  Agile</a:t>
            </a:r>
          </a:p>
        </p:txBody>
      </p:sp>
      <p:sp>
        <p:nvSpPr>
          <p:cNvPr id="14" name="!!T1">
            <a:extLst>
              <a:ext uri="{FF2B5EF4-FFF2-40B4-BE49-F238E27FC236}">
                <a16:creationId xmlns:a16="http://schemas.microsoft.com/office/drawing/2014/main" id="{6BE24C4D-CD2D-45E6-BD99-3B4DECB640A0}"/>
              </a:ext>
            </a:extLst>
          </p:cNvPr>
          <p:cNvSpPr/>
          <p:nvPr/>
        </p:nvSpPr>
        <p:spPr>
          <a:xfrm>
            <a:off x="26999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dirty="0">
                <a:solidFill>
                  <a:schemeClr val="tx1">
                    <a:lumMod val="75000"/>
                    <a:lumOff val="25000"/>
                  </a:schemeClr>
                </a:solidFill>
                <a:latin typeface="Biotif Black" panose="00000500000000000000" pitchFamily="2" charset="0"/>
              </a:rPr>
              <a:t>CƠ SỞ LÝ THUYẾT</a:t>
            </a:r>
            <a:endParaRPr lang="en-PH" sz="3200" b="1" dirty="0">
              <a:solidFill>
                <a:schemeClr val="tx1">
                  <a:lumMod val="75000"/>
                  <a:lumOff val="25000"/>
                </a:schemeClr>
              </a:solidFill>
              <a:latin typeface="Biotif Black" panose="00000500000000000000" pitchFamily="2" charset="0"/>
            </a:endParaRPr>
          </a:p>
        </p:txBody>
      </p:sp>
      <p:sp>
        <p:nvSpPr>
          <p:cNvPr id="2" name="!!3">
            <a:extLst>
              <a:ext uri="{FF2B5EF4-FFF2-40B4-BE49-F238E27FC236}">
                <a16:creationId xmlns:a16="http://schemas.microsoft.com/office/drawing/2014/main" id="{E63A8262-6753-5761-BE13-6B87802BB512}"/>
              </a:ext>
            </a:extLst>
          </p:cNvPr>
          <p:cNvSpPr/>
          <p:nvPr/>
        </p:nvSpPr>
        <p:spPr>
          <a:xfrm>
            <a:off x="3077297" y="2204110"/>
            <a:ext cx="2333669"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PH" sz="4000" dirty="0">
                <a:solidFill>
                  <a:schemeClr val="bg1"/>
                </a:solidFill>
                <a:latin typeface="Biotif" panose="00000500000000000000" pitchFamily="2" charset="0"/>
              </a:rPr>
              <a:t>   Jira</a:t>
            </a:r>
          </a:p>
        </p:txBody>
      </p:sp>
    </p:spTree>
    <p:extLst>
      <p:ext uri="{BB962C8B-B14F-4D97-AF65-F5344CB8AC3E}">
        <p14:creationId xmlns:p14="http://schemas.microsoft.com/office/powerpoint/2010/main" val="300908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585C366D-8618-4A31-8B0B-6D04B5E8C5BA}"/>
              </a:ext>
            </a:extLst>
          </p:cNvPr>
          <p:cNvSpPr txBox="1"/>
          <p:nvPr/>
        </p:nvSpPr>
        <p:spPr>
          <a:xfrm>
            <a:off x="175906" y="2010601"/>
            <a:ext cx="6965719" cy="3939540"/>
          </a:xfrm>
          <a:prstGeom prst="rect">
            <a:avLst/>
          </a:prstGeom>
          <a:noFill/>
        </p:spPr>
        <p:txBody>
          <a:bodyPr wrap="square" rtlCol="0">
            <a:spAutoFit/>
          </a:bodyPr>
          <a:lstStyle/>
          <a:p>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Agile Software Development</a:t>
            </a:r>
            <a:r>
              <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phương thức phát triển phần mềm linh hoạt</a:t>
            </a:r>
            <a:endPar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r>
              <a:rPr lang="en-US" sz="2500" dirty="0">
                <a:solidFill>
                  <a:schemeClr val="bg1"/>
                </a:solidFill>
                <a:latin typeface="Roboto" panose="02000000000000000000" pitchFamily="2" charset="0"/>
                <a:ea typeface="Roboto" panose="02000000000000000000" pitchFamily="2" charset="0"/>
                <a:cs typeface="Roboto" panose="02000000000000000000" pitchFamily="2" charset="0"/>
              </a:rPr>
              <a:t>M</a:t>
            </a:r>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ục tiêu</a:t>
            </a:r>
            <a:r>
              <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đưa sản phẩm đến tay người dùng càng nhanh càng tốt.</a:t>
            </a:r>
            <a:endPar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Agile </a:t>
            </a:r>
            <a:r>
              <a:rPr lang="en-US" sz="2500" dirty="0" err="1">
                <a:solidFill>
                  <a:schemeClr val="bg1"/>
                </a:solidFill>
                <a:latin typeface="Roboto" panose="02000000000000000000" pitchFamily="2" charset="0"/>
                <a:ea typeface="Roboto" panose="02000000000000000000" pitchFamily="2" charset="0"/>
                <a:cs typeface="Roboto" panose="02000000000000000000" pitchFamily="2" charset="0"/>
              </a:rPr>
              <a:t>gần</a:t>
            </a:r>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như </a:t>
            </a:r>
            <a:r>
              <a:rPr lang="en-US" sz="25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là</a:t>
            </a:r>
            <a:r>
              <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một phương pháp luận, một triết lý dựa trên hơn nguyên tắc phân đoạn vòng lặp (iterative) và tăng trưởng (incremental). </a:t>
            </a:r>
            <a:endPar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r>
              <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Agile </a:t>
            </a:r>
            <a:r>
              <a:rPr lang="en-US" sz="25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trở</a:t>
            </a:r>
            <a:r>
              <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US" sz="25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thành</a:t>
            </a:r>
            <a:r>
              <a:rPr lang="en-US"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vi-VN" sz="25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một phương thức quản lý dự án phổ biến nhất hiện nay với nhiều đại diện được gọi là các phương pháp “họ Agile”.</a:t>
            </a:r>
            <a:endParaRPr lang="en-PH" sz="25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 name="!!T2">
            <a:extLst>
              <a:ext uri="{FF2B5EF4-FFF2-40B4-BE49-F238E27FC236}">
                <a16:creationId xmlns:a16="http://schemas.microsoft.com/office/drawing/2014/main" id="{C1354052-BBE2-4D59-8A7E-9538BF193306}"/>
              </a:ext>
            </a:extLst>
          </p:cNvPr>
          <p:cNvSpPr/>
          <p:nvPr/>
        </p:nvSpPr>
        <p:spPr>
          <a:xfrm>
            <a:off x="0" y="625820"/>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tx1">
                    <a:lumMod val="75000"/>
                    <a:lumOff val="25000"/>
                  </a:schemeClr>
                </a:solidFill>
                <a:latin typeface="Biotif Black" panose="00000500000000000000" pitchFamily="2" charset="0"/>
              </a:rPr>
              <a:t>Agile</a:t>
            </a:r>
          </a:p>
        </p:txBody>
      </p:sp>
      <p:pic>
        <p:nvPicPr>
          <p:cNvPr id="2" name="Picture 2" descr="The Importance of Different Agile Methodologies Included in Agile ...">
            <a:extLst>
              <a:ext uri="{FF2B5EF4-FFF2-40B4-BE49-F238E27FC236}">
                <a16:creationId xmlns:a16="http://schemas.microsoft.com/office/drawing/2014/main" id="{3C7AED83-6E12-16E5-4D78-71F8647A5C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7500" y="673126"/>
            <a:ext cx="5411529" cy="481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6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7441172" y="-3930533"/>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5">
            <a:extLst>
              <a:ext uri="{FF2B5EF4-FFF2-40B4-BE49-F238E27FC236}">
                <a16:creationId xmlns:a16="http://schemas.microsoft.com/office/drawing/2014/main" id="{3F64D4C8-0BC0-475E-865E-54EE6425A94A}"/>
              </a:ext>
            </a:extLst>
          </p:cNvPr>
          <p:cNvSpPr/>
          <p:nvPr/>
        </p:nvSpPr>
        <p:spPr>
          <a:xfrm>
            <a:off x="-1376979" y="8821156"/>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406400" y="2627610"/>
            <a:ext cx="6691086" cy="2839880"/>
          </a:xfrm>
          <a:prstGeom prst="rect">
            <a:avLst/>
          </a:prstGeom>
          <a:noFill/>
        </p:spPr>
        <p:txBody>
          <a:bodyPr wrap="square" rtlCol="0">
            <a:spAutoFit/>
          </a:bodyPr>
          <a:lstStyle/>
          <a:p>
            <a:pPr algn="just">
              <a:lnSpc>
                <a:spcPts val="3079"/>
              </a:lnSpc>
            </a:pPr>
            <a:r>
              <a:rPr lang="vi-VN" sz="2500" dirty="0">
                <a:solidFill>
                  <a:schemeClr val="bg1"/>
                </a:solidFill>
                <a:latin typeface="Roboto" panose="02000000000000000000" pitchFamily="2" charset="0"/>
                <a:ea typeface="Roboto" panose="02000000000000000000" pitchFamily="2" charset="0"/>
                <a:cs typeface="Roboto" panose="02000000000000000000" pitchFamily="2" charset="0"/>
              </a:rPr>
              <a:t>Jira là một ứng dụng theo dõi và quản lý lỗi, vấn đề và dự án, được phát triển để làm quy trình này trở nên dễ dàng hơn cho mọi tổ chức. Jira đã được thiết kế với trọng tâm vào kết quả công việc, có thể sử dụng ngay và linh hoạt khi sử dụng.</a:t>
            </a:r>
          </a:p>
          <a:p>
            <a:pPr algn="just">
              <a:lnSpc>
                <a:spcPts val="3079"/>
              </a:lnSpc>
            </a:pPr>
            <a:endParaRPr lang="en-US" sz="2000"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16" name="!T3">
            <a:extLst>
              <a:ext uri="{FF2B5EF4-FFF2-40B4-BE49-F238E27FC236}">
                <a16:creationId xmlns:a16="http://schemas.microsoft.com/office/drawing/2014/main" id="{71E92188-E624-4533-85F5-53F9515A8B0A}"/>
              </a:ext>
            </a:extLst>
          </p:cNvPr>
          <p:cNvSpPr/>
          <p:nvPr/>
        </p:nvSpPr>
        <p:spPr>
          <a:xfrm>
            <a:off x="485443" y="1360430"/>
            <a:ext cx="556520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lumMod val="75000"/>
                    <a:lumOff val="25000"/>
                  </a:schemeClr>
                </a:solidFill>
                <a:latin typeface="Biotif Black" panose="00000500000000000000" pitchFamily="2" charset="0"/>
              </a:rPr>
              <a:t>Jira</a:t>
            </a:r>
            <a:endParaRPr lang="en-PH" sz="3200" dirty="0">
              <a:solidFill>
                <a:schemeClr val="tx1">
                  <a:lumMod val="75000"/>
                  <a:lumOff val="25000"/>
                </a:schemeClr>
              </a:solidFill>
              <a:latin typeface="Biotif Black" panose="00000500000000000000" pitchFamily="2" charset="0"/>
            </a:endParaRPr>
          </a:p>
        </p:txBody>
      </p:sp>
      <p:pic>
        <p:nvPicPr>
          <p:cNvPr id="2" name="Picture 4" descr="Top 13 Enterprise Application Examples To Inspire Your Business ...">
            <a:extLst>
              <a:ext uri="{FF2B5EF4-FFF2-40B4-BE49-F238E27FC236}">
                <a16:creationId xmlns:a16="http://schemas.microsoft.com/office/drawing/2014/main" id="{BD3AF954-78CC-935E-6CED-424BC7A95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194" y="1360430"/>
            <a:ext cx="4076855" cy="35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32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332977"/>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585C366D-8618-4A31-8B0B-6D04B5E8C5BA}"/>
              </a:ext>
            </a:extLst>
          </p:cNvPr>
          <p:cNvSpPr txBox="1"/>
          <p:nvPr/>
        </p:nvSpPr>
        <p:spPr>
          <a:xfrm>
            <a:off x="514619" y="2544617"/>
            <a:ext cx="5378181" cy="2015936"/>
          </a:xfrm>
          <a:prstGeom prst="rect">
            <a:avLst/>
          </a:prstGeom>
          <a:noFill/>
        </p:spPr>
        <p:txBody>
          <a:bodyPr wrap="square" rtlCol="0">
            <a:spAutoFit/>
          </a:bodyPr>
          <a:lstStyle/>
          <a:p>
            <a:pPr algn="just"/>
            <a:r>
              <a:rPr lang="vi-VN" sz="2500" dirty="0">
                <a:solidFill>
                  <a:schemeClr val="bg1"/>
                </a:solidFill>
                <a:latin typeface="Roboto" panose="02000000000000000000" pitchFamily="2" charset="0"/>
                <a:ea typeface="Roboto" panose="02000000000000000000" pitchFamily="2" charset="0"/>
                <a:cs typeface="Roboto" panose="02000000000000000000" pitchFamily="2" charset="0"/>
              </a:rPr>
              <a:t>Scrum là một phương pháp </a:t>
            </a:r>
            <a:r>
              <a:rPr lang="en-US" sz="2500" dirty="0">
                <a:solidFill>
                  <a:schemeClr val="bg1"/>
                </a:solidFill>
                <a:latin typeface="Roboto" panose="02000000000000000000" pitchFamily="2" charset="0"/>
                <a:ea typeface="Roboto" panose="02000000000000000000" pitchFamily="2" charset="0"/>
                <a:cs typeface="Roboto" panose="02000000000000000000" pitchFamily="2" charset="0"/>
              </a:rPr>
              <a:t>agile </a:t>
            </a:r>
            <a:r>
              <a:rPr lang="vi-VN" sz="2500" dirty="0">
                <a:solidFill>
                  <a:schemeClr val="bg1"/>
                </a:solidFill>
                <a:latin typeface="Roboto" panose="02000000000000000000" pitchFamily="2" charset="0"/>
                <a:ea typeface="Roboto" panose="02000000000000000000" pitchFamily="2" charset="0"/>
                <a:cs typeface="Roboto" panose="02000000000000000000" pitchFamily="2" charset="0"/>
              </a:rPr>
              <a:t>cung cấp một khuôn khổ cho việc tổ chức và lập kế hoạch dự án linh hoạt. Nó không bắt buộc bất kỳ thực hành kỹ thuật cụ thể</a:t>
            </a:r>
            <a:r>
              <a:rPr lang="en-US" sz="25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500" dirty="0" err="1">
                <a:solidFill>
                  <a:schemeClr val="bg1"/>
                </a:solidFill>
                <a:latin typeface="Roboto" panose="02000000000000000000" pitchFamily="2" charset="0"/>
                <a:ea typeface="Roboto" panose="02000000000000000000" pitchFamily="2" charset="0"/>
                <a:cs typeface="Roboto" panose="02000000000000000000" pitchFamily="2" charset="0"/>
              </a:rPr>
              <a:t>nào</a:t>
            </a:r>
            <a:r>
              <a:rPr lang="vi-VN" sz="2500" dirty="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PH" sz="25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T4">
            <a:extLst>
              <a:ext uri="{FF2B5EF4-FFF2-40B4-BE49-F238E27FC236}">
                <a16:creationId xmlns:a16="http://schemas.microsoft.com/office/drawing/2014/main" id="{18E9D0B2-5370-4651-849B-FCC23E6B737A}"/>
              </a:ext>
            </a:extLst>
          </p:cNvPr>
          <p:cNvSpPr/>
          <p:nvPr/>
        </p:nvSpPr>
        <p:spPr>
          <a:xfrm>
            <a:off x="167190" y="936516"/>
            <a:ext cx="5565953"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chemeClr val="tx1"/>
                </a:solidFill>
                <a:latin typeface="Biotif Black" panose="00000500000000000000" pitchFamily="2" charset="0"/>
              </a:rPr>
              <a:t>Scrum</a:t>
            </a:r>
            <a:endParaRPr lang="en-PH" sz="3200" dirty="0">
              <a:solidFill>
                <a:schemeClr val="tx1"/>
              </a:solidFill>
              <a:latin typeface="Biotif Black" panose="00000500000000000000" pitchFamily="2" charset="0"/>
            </a:endParaRPr>
          </a:p>
        </p:txBody>
      </p:sp>
      <p:sp>
        <p:nvSpPr>
          <p:cNvPr id="20" name="!!ct2">
            <a:extLst>
              <a:ext uri="{FF2B5EF4-FFF2-40B4-BE49-F238E27FC236}">
                <a16:creationId xmlns:a16="http://schemas.microsoft.com/office/drawing/2014/main" id="{524CDC1B-90BA-4493-A701-1C74A2345A00}"/>
              </a:ext>
            </a:extLst>
          </p:cNvPr>
          <p:cNvSpPr txBox="1"/>
          <p:nvPr/>
        </p:nvSpPr>
        <p:spPr>
          <a:xfrm>
            <a:off x="3178414" y="13232225"/>
            <a:ext cx="5816184" cy="1631216"/>
          </a:xfrm>
          <a:prstGeom prst="rect">
            <a:avLst/>
          </a:prstGeom>
          <a:noFill/>
        </p:spPr>
        <p:txBody>
          <a:bodyPr wrap="square" rtlCol="0">
            <a:spAutoFit/>
          </a:bodyPr>
          <a:lstStyle/>
          <a:p>
            <a:pPr algn="just"/>
            <a:r>
              <a:rPr lang="en-PH" sz="2000" dirty="0">
                <a:latin typeface="Biotif" panose="00000500000000000000" pitchFamily="2" charset="0"/>
              </a:rPr>
              <a:t>	Lorem ipsum dolor sit amet, consectetuer adipiscing elit. Maecenas porttitor congue massa. Fusce posuere, magna sed pulvinar ultricies, purus lectus malesuada libero, sit amet commodo magna eros quis </a:t>
            </a:r>
            <a:r>
              <a:rPr lang="en-PH" sz="2000" dirty="0" err="1">
                <a:latin typeface="Biotif" panose="00000500000000000000" pitchFamily="2" charset="0"/>
              </a:rPr>
              <a:t>urna</a:t>
            </a:r>
            <a:r>
              <a:rPr lang="en-PH" sz="2000" dirty="0">
                <a:latin typeface="Biotif" panose="00000500000000000000" pitchFamily="2" charset="0"/>
              </a:rPr>
              <a:t>.</a:t>
            </a:r>
          </a:p>
        </p:txBody>
      </p:sp>
      <p:pic>
        <p:nvPicPr>
          <p:cNvPr id="2" name="Picture 2" descr="Agile Product Management with Scrum">
            <a:extLst>
              <a:ext uri="{FF2B5EF4-FFF2-40B4-BE49-F238E27FC236}">
                <a16:creationId xmlns:a16="http://schemas.microsoft.com/office/drawing/2014/main" id="{604C11B6-9528-0036-FFE2-B3C3FE8469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8859" y="936516"/>
            <a:ext cx="4666067" cy="372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39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1">
            <a:extLst>
              <a:ext uri="{FF2B5EF4-FFF2-40B4-BE49-F238E27FC236}">
                <a16:creationId xmlns:a16="http://schemas.microsoft.com/office/drawing/2014/main" id="{8B6BCA3C-F996-483E-81CF-424B417E738A}"/>
              </a:ext>
            </a:extLst>
          </p:cNvPr>
          <p:cNvSpPr/>
          <p:nvPr/>
        </p:nvSpPr>
        <p:spPr>
          <a:xfrm>
            <a:off x="1693753"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2">
            <a:extLst>
              <a:ext uri="{FF2B5EF4-FFF2-40B4-BE49-F238E27FC236}">
                <a16:creationId xmlns:a16="http://schemas.microsoft.com/office/drawing/2014/main" id="{D82A0674-E70A-421F-91E1-4306B45F4972}"/>
              </a:ext>
            </a:extLst>
          </p:cNvPr>
          <p:cNvSpPr/>
          <p:nvPr/>
        </p:nvSpPr>
        <p:spPr>
          <a:xfrm>
            <a:off x="2006624" y="-521906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3">
            <a:extLst>
              <a:ext uri="{FF2B5EF4-FFF2-40B4-BE49-F238E27FC236}">
                <a16:creationId xmlns:a16="http://schemas.microsoft.com/office/drawing/2014/main" id="{EB382BFA-CC29-444F-8A23-3AD35F8E2C33}"/>
              </a:ext>
            </a:extLst>
          </p:cNvPr>
          <p:cNvSpPr/>
          <p:nvPr/>
        </p:nvSpPr>
        <p:spPr>
          <a:xfrm>
            <a:off x="1049824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5">
            <a:extLst>
              <a:ext uri="{FF2B5EF4-FFF2-40B4-BE49-F238E27FC236}">
                <a16:creationId xmlns:a16="http://schemas.microsoft.com/office/drawing/2014/main" id="{392F0F82-55E5-4D89-84E3-AD4125F1C32F}"/>
              </a:ext>
            </a:extLst>
          </p:cNvPr>
          <p:cNvSpPr/>
          <p:nvPr/>
        </p:nvSpPr>
        <p:spPr>
          <a:xfrm>
            <a:off x="995825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4">
            <a:extLst>
              <a:ext uri="{FF2B5EF4-FFF2-40B4-BE49-F238E27FC236}">
                <a16:creationId xmlns:a16="http://schemas.microsoft.com/office/drawing/2014/main" id="{BF843AEB-3395-4E9D-BC5B-29C27DFBFAD5}"/>
              </a:ext>
            </a:extLst>
          </p:cNvPr>
          <p:cNvSpPr/>
          <p:nvPr/>
        </p:nvSpPr>
        <p:spPr>
          <a:xfrm>
            <a:off x="6096000" y="2565623"/>
            <a:ext cx="10852457" cy="10852457"/>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bout">
            <a:extLst>
              <a:ext uri="{FF2B5EF4-FFF2-40B4-BE49-F238E27FC236}">
                <a16:creationId xmlns:a16="http://schemas.microsoft.com/office/drawing/2014/main" id="{C7E2F25C-AC8D-4E1B-A3A9-0AC57D395836}"/>
              </a:ext>
            </a:extLst>
          </p:cNvPr>
          <p:cNvSpPr txBox="1"/>
          <p:nvPr/>
        </p:nvSpPr>
        <p:spPr>
          <a:xfrm>
            <a:off x="505538" y="3249727"/>
            <a:ext cx="7484741" cy="861774"/>
          </a:xfrm>
          <a:prstGeom prst="rect">
            <a:avLst/>
          </a:prstGeom>
          <a:noFill/>
        </p:spPr>
        <p:txBody>
          <a:bodyPr wrap="none" rtlCol="0">
            <a:spAutoFit/>
          </a:bodyPr>
          <a:lstStyle/>
          <a:p>
            <a:r>
              <a:rPr lang="vi-VN" sz="5000" b="1" dirty="0">
                <a:solidFill>
                  <a:srgbClr val="219EBC"/>
                </a:solidFill>
                <a:effectLst>
                  <a:outerShdw blurRad="88900" dist="114300" dir="5400000" algn="ctr" rotWithShape="0">
                    <a:srgbClr val="000000">
                      <a:alpha val="87000"/>
                    </a:srgbClr>
                  </a:outerShdw>
                </a:effectLst>
                <a:latin typeface="Fira Sans Extra Condensed SemiBold" panose="020B0604020202020204" charset="0"/>
              </a:rPr>
              <a:t>QUÁ TRÌNH THỰC HIỆN</a:t>
            </a:r>
            <a:endParaRPr lang="en-PH" sz="5000" b="1" dirty="0">
              <a:solidFill>
                <a:srgbClr val="219EBC"/>
              </a:solidFill>
              <a:effectLst>
                <a:outerShdw blurRad="88900" dist="114300" dir="5400000" algn="ctr" rotWithShape="0">
                  <a:srgbClr val="000000">
                    <a:alpha val="87000"/>
                  </a:srgbClr>
                </a:outerShdw>
              </a:effectLst>
              <a:latin typeface="Fira Sans Extra Condensed SemiBold" panose="020B0604020202020204" charset="0"/>
            </a:endParaRPr>
          </a:p>
        </p:txBody>
      </p:sp>
      <p:sp>
        <p:nvSpPr>
          <p:cNvPr id="4" name="!!MC">
            <a:extLst>
              <a:ext uri="{FF2B5EF4-FFF2-40B4-BE49-F238E27FC236}">
                <a16:creationId xmlns:a16="http://schemas.microsoft.com/office/drawing/2014/main" id="{23509EAD-1F46-48DC-8CAF-9BAC13F1D869}"/>
              </a:ext>
            </a:extLst>
          </p:cNvPr>
          <p:cNvSpPr/>
          <p:nvPr/>
        </p:nvSpPr>
        <p:spPr>
          <a:xfrm>
            <a:off x="2399816" y="-4759351"/>
            <a:ext cx="7392368" cy="7392368"/>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7" name="!!n1">
            <a:extLst>
              <a:ext uri="{FF2B5EF4-FFF2-40B4-BE49-F238E27FC236}">
                <a16:creationId xmlns:a16="http://schemas.microsoft.com/office/drawing/2014/main" id="{58123A8C-2438-4F91-A5CB-6319B4AA6364}"/>
              </a:ext>
            </a:extLst>
          </p:cNvPr>
          <p:cNvGrpSpPr/>
          <p:nvPr/>
        </p:nvGrpSpPr>
        <p:grpSpPr>
          <a:xfrm>
            <a:off x="-12715683" y="2556777"/>
            <a:ext cx="2802113" cy="3450286"/>
            <a:chOff x="432154" y="2856499"/>
            <a:chExt cx="2802113" cy="3450286"/>
          </a:xfrm>
          <a:effectLst>
            <a:outerShdw blurRad="50800" dist="38100" dir="5400000" algn="t" rotWithShape="0">
              <a:prstClr val="black">
                <a:alpha val="40000"/>
              </a:prstClr>
            </a:outerShdw>
          </a:effectLst>
        </p:grpSpPr>
        <p:sp>
          <p:nvSpPr>
            <p:cNvPr id="18" name="Rectangle: Rounded Corners 17">
              <a:extLst>
                <a:ext uri="{FF2B5EF4-FFF2-40B4-BE49-F238E27FC236}">
                  <a16:creationId xmlns:a16="http://schemas.microsoft.com/office/drawing/2014/main" id="{E386971C-4248-43A3-9D80-68DB336D773F}"/>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04747AB1-0B9B-4CD3-A036-978CEA36E4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7D95D9EF-7083-468C-88E8-98673B20EEFE}"/>
                </a:ext>
              </a:extLst>
            </p:cNvPr>
            <p:cNvSpPr txBox="1"/>
            <p:nvPr/>
          </p:nvSpPr>
          <p:spPr>
            <a:xfrm>
              <a:off x="846483" y="5335383"/>
              <a:ext cx="1939955" cy="400110"/>
            </a:xfrm>
            <a:prstGeom prst="rect">
              <a:avLst/>
            </a:prstGeom>
            <a:noFill/>
          </p:spPr>
          <p:txBody>
            <a:bodyPr wrap="none" rtlCol="0">
              <a:spAutoFit/>
            </a:bodyPr>
            <a:lstStyle/>
            <a:p>
              <a:pPr algn="ctr"/>
              <a:r>
                <a:rPr lang="en-PH" sz="2000" dirty="0">
                  <a:latin typeface="Biotif Black" panose="00000500000000000000" pitchFamily="2" charset="0"/>
                </a:rPr>
                <a:t>INSERT NAME</a:t>
              </a:r>
            </a:p>
          </p:txBody>
        </p:sp>
      </p:grpSp>
      <p:grpSp>
        <p:nvGrpSpPr>
          <p:cNvPr id="25" name="!!n3">
            <a:extLst>
              <a:ext uri="{FF2B5EF4-FFF2-40B4-BE49-F238E27FC236}">
                <a16:creationId xmlns:a16="http://schemas.microsoft.com/office/drawing/2014/main" id="{9E9509EC-4C1D-4DC8-BE84-19A74A255845}"/>
              </a:ext>
            </a:extLst>
          </p:cNvPr>
          <p:cNvGrpSpPr/>
          <p:nvPr/>
        </p:nvGrpSpPr>
        <p:grpSpPr>
          <a:xfrm>
            <a:off x="7151143" y="7144542"/>
            <a:ext cx="4332558" cy="2647785"/>
            <a:chOff x="432154" y="2856499"/>
            <a:chExt cx="2802113" cy="2647785"/>
          </a:xfrm>
          <a:effectLst>
            <a:outerShdw blurRad="50800" dist="38100" dir="5400000" algn="t" rotWithShape="0">
              <a:prstClr val="black">
                <a:alpha val="40000"/>
              </a:prstClr>
            </a:outerShdw>
          </a:effectLst>
        </p:grpSpPr>
        <p:sp>
          <p:nvSpPr>
            <p:cNvPr id="26" name="Rectangle: Rounded Corners 25">
              <a:extLst>
                <a:ext uri="{FF2B5EF4-FFF2-40B4-BE49-F238E27FC236}">
                  <a16:creationId xmlns:a16="http://schemas.microsoft.com/office/drawing/2014/main" id="{21241F1C-B0BB-4923-98F7-3AC7B85A1C0C}"/>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Rounded Corners 26">
              <a:extLst>
                <a:ext uri="{FF2B5EF4-FFF2-40B4-BE49-F238E27FC236}">
                  <a16:creationId xmlns:a16="http://schemas.microsoft.com/office/drawing/2014/main" id="{E68BF9E4-F967-4C5B-91EE-58955377CC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TextBox 27">
              <a:extLst>
                <a:ext uri="{FF2B5EF4-FFF2-40B4-BE49-F238E27FC236}">
                  <a16:creationId xmlns:a16="http://schemas.microsoft.com/office/drawing/2014/main" id="{0483C178-7094-415C-B0CC-BC143A45A306}"/>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grpSp>
        <p:nvGrpSpPr>
          <p:cNvPr id="29" name="!!n4">
            <a:extLst>
              <a:ext uri="{FF2B5EF4-FFF2-40B4-BE49-F238E27FC236}">
                <a16:creationId xmlns:a16="http://schemas.microsoft.com/office/drawing/2014/main" id="{4392A745-D675-4D5C-89A3-EB3C56D97527}"/>
              </a:ext>
            </a:extLst>
          </p:cNvPr>
          <p:cNvGrpSpPr/>
          <p:nvPr/>
        </p:nvGrpSpPr>
        <p:grpSpPr>
          <a:xfrm>
            <a:off x="7177044" y="14506935"/>
            <a:ext cx="4332558" cy="2647785"/>
            <a:chOff x="432154" y="2856499"/>
            <a:chExt cx="2802113" cy="2647785"/>
          </a:xfrm>
          <a:effectLst>
            <a:outerShdw blurRad="50800" dist="38100" dir="5400000" algn="t" rotWithShape="0">
              <a:prstClr val="black">
                <a:alpha val="40000"/>
              </a:prstClr>
            </a:outerShdw>
          </a:effectLst>
        </p:grpSpPr>
        <p:sp>
          <p:nvSpPr>
            <p:cNvPr id="30" name="Rectangle: Rounded Corners 29">
              <a:extLst>
                <a:ext uri="{FF2B5EF4-FFF2-40B4-BE49-F238E27FC236}">
                  <a16:creationId xmlns:a16="http://schemas.microsoft.com/office/drawing/2014/main" id="{357B55AD-4265-4E9E-93AB-ED5AF6F2CBC5}"/>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Rounded Corners 30">
              <a:extLst>
                <a:ext uri="{FF2B5EF4-FFF2-40B4-BE49-F238E27FC236}">
                  <a16:creationId xmlns:a16="http://schemas.microsoft.com/office/drawing/2014/main" id="{27D8FA1E-4890-45C1-AA38-CAF394ADD37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A3FD6285-BC8B-4786-8870-B12A41FB72DB}"/>
                </a:ext>
              </a:extLst>
            </p:cNvPr>
            <p:cNvSpPr txBox="1"/>
            <p:nvPr/>
          </p:nvSpPr>
          <p:spPr>
            <a:xfrm>
              <a:off x="1218686" y="5044384"/>
              <a:ext cx="1254679" cy="400110"/>
            </a:xfrm>
            <a:prstGeom prst="rect">
              <a:avLst/>
            </a:prstGeom>
            <a:noFill/>
          </p:spPr>
          <p:txBody>
            <a:bodyPr wrap="none" rtlCol="0">
              <a:spAutoFit/>
            </a:bodyPr>
            <a:lstStyle/>
            <a:p>
              <a:pPr algn="ctr"/>
              <a:r>
                <a:rPr lang="en-PH" sz="2000" dirty="0">
                  <a:solidFill>
                    <a:schemeClr val="bg1"/>
                  </a:solidFill>
                  <a:latin typeface="Biotif Black" panose="00000500000000000000" pitchFamily="2" charset="0"/>
                </a:rPr>
                <a:t>INSERT NAME</a:t>
              </a:r>
            </a:p>
          </p:txBody>
        </p:sp>
      </p:grpSp>
      <p:sp>
        <p:nvSpPr>
          <p:cNvPr id="8" name="!!6">
            <a:extLst>
              <a:ext uri="{FF2B5EF4-FFF2-40B4-BE49-F238E27FC236}">
                <a16:creationId xmlns:a16="http://schemas.microsoft.com/office/drawing/2014/main" id="{7BD2D1D5-8C17-4AAC-BEC6-CF07B8E24619}"/>
              </a:ext>
            </a:extLst>
          </p:cNvPr>
          <p:cNvSpPr/>
          <p:nvPr/>
        </p:nvSpPr>
        <p:spPr>
          <a:xfrm>
            <a:off x="457280"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Members">
            <a:extLst>
              <a:ext uri="{FF2B5EF4-FFF2-40B4-BE49-F238E27FC236}">
                <a16:creationId xmlns:a16="http://schemas.microsoft.com/office/drawing/2014/main" id="{49C7A4A8-C6D7-422E-8EAF-8F86ED25F08D}"/>
              </a:ext>
            </a:extLst>
          </p:cNvPr>
          <p:cNvSpPr txBox="1"/>
          <p:nvPr/>
        </p:nvSpPr>
        <p:spPr>
          <a:xfrm>
            <a:off x="605282" y="-1613941"/>
            <a:ext cx="5626861" cy="830997"/>
          </a:xfrm>
          <a:prstGeom prst="rect">
            <a:avLst/>
          </a:prstGeom>
          <a:noFill/>
        </p:spPr>
        <p:txBody>
          <a:bodyPr wrap="none" rtlCol="0">
            <a:spAutoFit/>
          </a:bodyPr>
          <a:lstStyle/>
          <a:p>
            <a:r>
              <a:rPr lang="en-PH" sz="4800">
                <a:ln>
                  <a:solidFill>
                    <a:schemeClr val="tx1"/>
                  </a:solidFill>
                </a:ln>
                <a:solidFill>
                  <a:schemeClr val="accent5">
                    <a:lumMod val="75000"/>
                  </a:schemeClr>
                </a:solidFill>
                <a:latin typeface="Lobster" panose="00000500000000000000" pitchFamily="2" charset="-93"/>
              </a:rPr>
              <a:t>Thành viên trong nhóm</a:t>
            </a:r>
            <a:endParaRPr lang="en-PH" sz="4800" dirty="0">
              <a:ln>
                <a:solidFill>
                  <a:schemeClr val="tx1"/>
                </a:solidFill>
              </a:ln>
              <a:solidFill>
                <a:schemeClr val="accent5">
                  <a:lumMod val="75000"/>
                </a:schemeClr>
              </a:solidFill>
              <a:latin typeface="Lobster" panose="00000500000000000000" pitchFamily="2" charset="-93"/>
            </a:endParaRPr>
          </a:p>
        </p:txBody>
      </p:sp>
    </p:spTree>
    <p:extLst>
      <p:ext uri="{BB962C8B-B14F-4D97-AF65-F5344CB8AC3E}">
        <p14:creationId xmlns:p14="http://schemas.microsoft.com/office/powerpoint/2010/main" val="395970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3047"/>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FE16061-D3F1-3A5C-0AD2-FAF2916FD37C}"/>
              </a:ext>
            </a:extLst>
          </p:cNvPr>
          <p:cNvSpPr>
            <a:spLocks noChangeArrowheads="1"/>
          </p:cNvSpPr>
          <p:nvPr/>
        </p:nvSpPr>
        <p:spPr bwMode="auto">
          <a:xfrm>
            <a:off x="250716" y="1191529"/>
            <a:ext cx="568764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KAN-1: </a:t>
            </a:r>
            <a:r>
              <a:rPr kumimoji="0" lang="vi-VN" altLang="vi-VN" sz="1600" i="0" u="none" strike="noStrike" cap="none" normalizeH="0" baseline="0" dirty="0">
                <a:ln>
                  <a:noFill/>
                </a:ln>
                <a:solidFill>
                  <a:schemeClr val="bg1"/>
                </a:solidFill>
                <a:effectLst/>
              </a:rPr>
              <a:t>Tạo giao diện Đăng nhập/Đăng ký</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KAN-2:</a:t>
            </a:r>
            <a:r>
              <a:rPr kumimoji="0" lang="vi-VN" altLang="vi-VN" sz="1600" i="0" u="none" strike="noStrike" cap="none" normalizeH="0" baseline="0" dirty="0">
                <a:ln>
                  <a:noFill/>
                </a:ln>
                <a:solidFill>
                  <a:schemeClr val="bg1"/>
                </a:solidFill>
                <a:effectLst/>
              </a:rPr>
              <a:t> Thiết kế trang Tin tức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KAN-3</a:t>
            </a:r>
            <a:r>
              <a:rPr kumimoji="0" lang="vi-VN" altLang="vi-VN" sz="1600" i="0" u="none" strike="noStrike" cap="none" normalizeH="0" baseline="0" dirty="0">
                <a:ln>
                  <a:noFill/>
                </a:ln>
                <a:solidFill>
                  <a:schemeClr val="bg1"/>
                </a:solidFill>
                <a:effectLst/>
              </a:rPr>
              <a:t>: Tạo giao diện Đăng ký thực tập cho Sinh viên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KAN-4: </a:t>
            </a:r>
            <a:r>
              <a:rPr kumimoji="0" lang="vi-VN" altLang="vi-VN" sz="1600" i="0" u="none" strike="noStrike" cap="none" normalizeH="0" baseline="0" dirty="0">
                <a:ln>
                  <a:noFill/>
                </a:ln>
                <a:solidFill>
                  <a:schemeClr val="bg1"/>
                </a:solidFill>
                <a:effectLst/>
              </a:rPr>
              <a:t>Tạo giao diện Danh sách thực tập cho Giáo viên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KAN-5: </a:t>
            </a:r>
            <a:r>
              <a:rPr kumimoji="0" lang="vi-VN" altLang="vi-VN" sz="1600" i="0" u="none" strike="noStrike" cap="none" normalizeH="0" baseline="0" dirty="0">
                <a:ln>
                  <a:noFill/>
                </a:ln>
                <a:solidFill>
                  <a:schemeClr val="bg1"/>
                </a:solidFill>
                <a:effectLst/>
              </a:rPr>
              <a:t>Xây dựng API xác thực người dùng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KAN-6: </a:t>
            </a:r>
            <a:r>
              <a:rPr kumimoji="0" lang="vi-VN" altLang="vi-VN" sz="1600" i="0" u="none" strike="noStrike" cap="none" normalizeH="0" baseline="0" dirty="0">
                <a:ln>
                  <a:noFill/>
                </a:ln>
                <a:solidFill>
                  <a:schemeClr val="bg1"/>
                </a:solidFill>
                <a:effectLst/>
              </a:rPr>
              <a:t>Xây dựng API lấy danh sách tin tức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KAN-7</a:t>
            </a:r>
            <a:r>
              <a:rPr kumimoji="0" lang="vi-VN" altLang="vi-VN" sz="1600" i="0" u="none" strike="noStrike" cap="none" normalizeH="0" baseline="0" dirty="0">
                <a:ln>
                  <a:noFill/>
                </a:ln>
                <a:solidFill>
                  <a:schemeClr val="bg1"/>
                </a:solidFill>
                <a:effectLst/>
              </a:rPr>
              <a:t>: Xây dựng API thêm, cập nhật , trạng thái sinh viên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i="0" u="none" strike="noStrike" cap="none" normalizeH="0" baseline="0" dirty="0">
                <a:ln>
                  <a:noFill/>
                </a:ln>
                <a:solidFill>
                  <a:schemeClr val="accent2"/>
                </a:solidFill>
                <a:effectLst/>
              </a:rPr>
              <a:t>KAN-8: </a:t>
            </a:r>
            <a:r>
              <a:rPr kumimoji="0" lang="vi-VN" altLang="vi-VN" sz="1600" i="0" u="none" strike="noStrike" cap="none" normalizeH="0" baseline="0" dirty="0">
                <a:ln>
                  <a:noFill/>
                </a:ln>
                <a:solidFill>
                  <a:schemeClr val="bg1"/>
                </a:solidFill>
                <a:effectLst/>
              </a:rPr>
              <a:t>Xây dựng API lấy danh sách, đăng ký đơn thực tập </a:t>
            </a:r>
          </a:p>
        </p:txBody>
      </p:sp>
      <p:sp>
        <p:nvSpPr>
          <p:cNvPr id="5" name="!!T4">
            <a:extLst>
              <a:ext uri="{FF2B5EF4-FFF2-40B4-BE49-F238E27FC236}">
                <a16:creationId xmlns:a16="http://schemas.microsoft.com/office/drawing/2014/main" id="{584214F5-EE7B-23AC-DEC7-604F1D74117C}"/>
              </a:ext>
            </a:extLst>
          </p:cNvPr>
          <p:cNvSpPr/>
          <p:nvPr/>
        </p:nvSpPr>
        <p:spPr>
          <a:xfrm>
            <a:off x="272264" y="682372"/>
            <a:ext cx="5565953" cy="413110"/>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06/5/2024 Sprint bắt đầu</a:t>
            </a:r>
            <a:endParaRPr lang="en-PH" sz="2000" dirty="0">
              <a:solidFill>
                <a:schemeClr val="tx1"/>
              </a:solidFill>
            </a:endParaRPr>
          </a:p>
        </p:txBody>
      </p:sp>
      <p:sp>
        <p:nvSpPr>
          <p:cNvPr id="9" name="TextBox 8">
            <a:extLst>
              <a:ext uri="{FF2B5EF4-FFF2-40B4-BE49-F238E27FC236}">
                <a16:creationId xmlns:a16="http://schemas.microsoft.com/office/drawing/2014/main" id="{7B679011-E0F5-C7F5-E9FF-CABB3A8C2ACA}"/>
              </a:ext>
            </a:extLst>
          </p:cNvPr>
          <p:cNvSpPr txBox="1"/>
          <p:nvPr/>
        </p:nvSpPr>
        <p:spPr>
          <a:xfrm>
            <a:off x="476899" y="125477"/>
            <a:ext cx="1809101"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bg1"/>
                </a:solidFill>
                <a:effectLst/>
              </a:rPr>
              <a:t>Sprint  1</a:t>
            </a:r>
            <a:endParaRPr kumimoji="0" lang="vi-VN" altLang="vi-VN" sz="2500" b="0" i="0" u="none" strike="noStrike" cap="none" normalizeH="0" baseline="0" dirty="0">
              <a:ln>
                <a:noFill/>
              </a:ln>
              <a:solidFill>
                <a:schemeClr val="bg1"/>
              </a:solidFill>
              <a:effectLst/>
            </a:endParaRPr>
          </a:p>
        </p:txBody>
      </p:sp>
      <p:sp>
        <p:nvSpPr>
          <p:cNvPr id="10" name="!!T4">
            <a:extLst>
              <a:ext uri="{FF2B5EF4-FFF2-40B4-BE49-F238E27FC236}">
                <a16:creationId xmlns:a16="http://schemas.microsoft.com/office/drawing/2014/main" id="{CF993DAC-F5FF-9C1B-A8F2-EF2F3F1450BD}"/>
              </a:ext>
            </a:extLst>
          </p:cNvPr>
          <p:cNvSpPr/>
          <p:nvPr/>
        </p:nvSpPr>
        <p:spPr>
          <a:xfrm>
            <a:off x="272263" y="3407519"/>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07/5/2024</a:t>
            </a:r>
            <a:endParaRPr lang="en-PH" sz="2000" dirty="0">
              <a:solidFill>
                <a:schemeClr val="tx1"/>
              </a:solidFill>
            </a:endParaRPr>
          </a:p>
        </p:txBody>
      </p:sp>
      <p:sp>
        <p:nvSpPr>
          <p:cNvPr id="14" name="TextBox 13">
            <a:extLst>
              <a:ext uri="{FF2B5EF4-FFF2-40B4-BE49-F238E27FC236}">
                <a16:creationId xmlns:a16="http://schemas.microsoft.com/office/drawing/2014/main" id="{27C441A3-6EE5-B752-126D-4A7000371C56}"/>
              </a:ext>
            </a:extLst>
          </p:cNvPr>
          <p:cNvSpPr txBox="1"/>
          <p:nvPr/>
        </p:nvSpPr>
        <p:spPr>
          <a:xfrm>
            <a:off x="272263" y="3981130"/>
            <a:ext cx="6098458" cy="338554"/>
          </a:xfrm>
          <a:prstGeom prst="rect">
            <a:avLst/>
          </a:prstGeom>
          <a:noFill/>
        </p:spPr>
        <p:txBody>
          <a:bodyPr wrap="square">
            <a:spAutoFit/>
          </a:bodyPr>
          <a:lstStyle/>
          <a:p>
            <a:r>
              <a:rPr lang="vi-VN" sz="1600" dirty="0">
                <a:solidFill>
                  <a:schemeClr val="accent2"/>
                </a:solidFill>
              </a:rPr>
              <a:t>Hoàn thành </a:t>
            </a:r>
            <a:r>
              <a:rPr lang="vi-VN" sz="1600" dirty="0">
                <a:solidFill>
                  <a:schemeClr val="bg1"/>
                </a:solidFill>
              </a:rPr>
              <a:t>Xây dựng API xác thực người dùng</a:t>
            </a:r>
          </a:p>
        </p:txBody>
      </p:sp>
      <p:sp>
        <p:nvSpPr>
          <p:cNvPr id="18" name="TextBox 17">
            <a:extLst>
              <a:ext uri="{FF2B5EF4-FFF2-40B4-BE49-F238E27FC236}">
                <a16:creationId xmlns:a16="http://schemas.microsoft.com/office/drawing/2014/main" id="{F4692FED-74A0-0FE4-13E9-414FC1181875}"/>
              </a:ext>
            </a:extLst>
          </p:cNvPr>
          <p:cNvSpPr txBox="1"/>
          <p:nvPr/>
        </p:nvSpPr>
        <p:spPr>
          <a:xfrm>
            <a:off x="248258" y="4288594"/>
            <a:ext cx="6098458" cy="338554"/>
          </a:xfrm>
          <a:prstGeom prst="rect">
            <a:avLst/>
          </a:prstGeom>
          <a:noFill/>
        </p:spPr>
        <p:txBody>
          <a:bodyPr wrap="square">
            <a:spAutoFit/>
          </a:bodyPr>
          <a:lstStyle/>
          <a:p>
            <a:r>
              <a:rPr lang="vi-VN" sz="1600" dirty="0">
                <a:solidFill>
                  <a:schemeClr val="accent2"/>
                </a:solidFill>
              </a:rPr>
              <a:t>Hoàn thành </a:t>
            </a:r>
            <a:r>
              <a:rPr lang="vi-VN" sz="1600" dirty="0">
                <a:solidFill>
                  <a:schemeClr val="bg1"/>
                </a:solidFill>
              </a:rPr>
              <a:t>Xây dựng API lấy danh sách tin tức</a:t>
            </a:r>
          </a:p>
        </p:txBody>
      </p:sp>
      <p:sp>
        <p:nvSpPr>
          <p:cNvPr id="19" name="!!T4">
            <a:extLst>
              <a:ext uri="{FF2B5EF4-FFF2-40B4-BE49-F238E27FC236}">
                <a16:creationId xmlns:a16="http://schemas.microsoft.com/office/drawing/2014/main" id="{62E45E33-0FE3-34EB-498D-B593AFBA3BC6}"/>
              </a:ext>
            </a:extLst>
          </p:cNvPr>
          <p:cNvSpPr/>
          <p:nvPr/>
        </p:nvSpPr>
        <p:spPr>
          <a:xfrm>
            <a:off x="248258" y="4831426"/>
            <a:ext cx="5565953"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08/5/2024</a:t>
            </a:r>
            <a:endParaRPr lang="en-PH" sz="2000" dirty="0">
              <a:solidFill>
                <a:schemeClr val="tx1"/>
              </a:solidFill>
            </a:endParaRPr>
          </a:p>
        </p:txBody>
      </p:sp>
      <p:sp>
        <p:nvSpPr>
          <p:cNvPr id="22" name="TextBox 21">
            <a:extLst>
              <a:ext uri="{FF2B5EF4-FFF2-40B4-BE49-F238E27FC236}">
                <a16:creationId xmlns:a16="http://schemas.microsoft.com/office/drawing/2014/main" id="{7062F242-C338-E67D-E832-0D2525A0E98D}"/>
              </a:ext>
            </a:extLst>
          </p:cNvPr>
          <p:cNvSpPr txBox="1"/>
          <p:nvPr/>
        </p:nvSpPr>
        <p:spPr>
          <a:xfrm>
            <a:off x="272263" y="5138890"/>
            <a:ext cx="6142702" cy="584775"/>
          </a:xfrm>
          <a:prstGeom prst="rect">
            <a:avLst/>
          </a:prstGeom>
          <a:noFill/>
        </p:spPr>
        <p:txBody>
          <a:bodyPr wrap="square">
            <a:spAutoFit/>
          </a:bodyPr>
          <a:lstStyle/>
          <a:p>
            <a:r>
              <a:rPr lang="vi-VN" sz="1600" dirty="0">
                <a:solidFill>
                  <a:schemeClr val="bg1"/>
                </a:solidFill>
              </a:rPr>
              <a:t>	</a:t>
            </a:r>
          </a:p>
          <a:p>
            <a:r>
              <a:rPr lang="vi-VN" sz="1600" dirty="0">
                <a:solidFill>
                  <a:schemeClr val="accent2"/>
                </a:solidFill>
              </a:rPr>
              <a:t>Hoàn thành </a:t>
            </a:r>
            <a:r>
              <a:rPr lang="vi-VN" sz="1600" dirty="0">
                <a:solidFill>
                  <a:schemeClr val="bg1"/>
                </a:solidFill>
              </a:rPr>
              <a:t>Tạo giao diện Đăng nhập/Đăng ký</a:t>
            </a:r>
          </a:p>
        </p:txBody>
      </p:sp>
      <p:sp>
        <p:nvSpPr>
          <p:cNvPr id="25" name="TextBox 24">
            <a:extLst>
              <a:ext uri="{FF2B5EF4-FFF2-40B4-BE49-F238E27FC236}">
                <a16:creationId xmlns:a16="http://schemas.microsoft.com/office/drawing/2014/main" id="{E3302155-C7B3-FA8B-A963-AFC663A81A37}"/>
              </a:ext>
            </a:extLst>
          </p:cNvPr>
          <p:cNvSpPr txBox="1"/>
          <p:nvPr/>
        </p:nvSpPr>
        <p:spPr>
          <a:xfrm>
            <a:off x="272263" y="5558611"/>
            <a:ext cx="6142702" cy="584775"/>
          </a:xfrm>
          <a:prstGeom prst="rect">
            <a:avLst/>
          </a:prstGeom>
          <a:noFill/>
        </p:spPr>
        <p:txBody>
          <a:bodyPr wrap="square">
            <a:spAutoFit/>
          </a:bodyPr>
          <a:lstStyle/>
          <a:p>
            <a:r>
              <a:rPr lang="vi-VN" sz="1600" dirty="0">
                <a:solidFill>
                  <a:schemeClr val="bg1"/>
                </a:solidFill>
              </a:rPr>
              <a:t>	</a:t>
            </a:r>
          </a:p>
          <a:p>
            <a:r>
              <a:rPr lang="vi-VN" sz="1600" dirty="0">
                <a:solidFill>
                  <a:schemeClr val="accent2"/>
                </a:solidFill>
              </a:rPr>
              <a:t>Hoàn thành </a:t>
            </a:r>
            <a:r>
              <a:rPr lang="vi-VN" sz="1600" dirty="0">
                <a:solidFill>
                  <a:schemeClr val="bg1"/>
                </a:solidFill>
              </a:rPr>
              <a:t>Thiết kế trang Tin tức</a:t>
            </a:r>
          </a:p>
        </p:txBody>
      </p:sp>
      <p:sp>
        <p:nvSpPr>
          <p:cNvPr id="26" name="!!T4">
            <a:extLst>
              <a:ext uri="{FF2B5EF4-FFF2-40B4-BE49-F238E27FC236}">
                <a16:creationId xmlns:a16="http://schemas.microsoft.com/office/drawing/2014/main" id="{26430B4F-C2FD-ED26-D184-5408E9E4B3A6}"/>
              </a:ext>
            </a:extLst>
          </p:cNvPr>
          <p:cNvSpPr/>
          <p:nvPr/>
        </p:nvSpPr>
        <p:spPr>
          <a:xfrm>
            <a:off x="6300670" y="682372"/>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09/5/2024</a:t>
            </a:r>
            <a:endParaRPr lang="en-PH" sz="2000" dirty="0">
              <a:solidFill>
                <a:schemeClr val="tx1"/>
              </a:solidFill>
            </a:endParaRPr>
          </a:p>
        </p:txBody>
      </p:sp>
      <p:sp>
        <p:nvSpPr>
          <p:cNvPr id="30" name="TextBox 29">
            <a:extLst>
              <a:ext uri="{FF2B5EF4-FFF2-40B4-BE49-F238E27FC236}">
                <a16:creationId xmlns:a16="http://schemas.microsoft.com/office/drawing/2014/main" id="{DF727199-D450-6E7E-8AA0-E96EF90BFA85}"/>
              </a:ext>
            </a:extLst>
          </p:cNvPr>
          <p:cNvSpPr txBox="1"/>
          <p:nvPr/>
        </p:nvSpPr>
        <p:spPr>
          <a:xfrm>
            <a:off x="6300670" y="1229992"/>
            <a:ext cx="6268064" cy="338554"/>
          </a:xfrm>
          <a:prstGeom prst="rect">
            <a:avLst/>
          </a:prstGeom>
          <a:noFill/>
        </p:spPr>
        <p:txBody>
          <a:bodyPr wrap="square">
            <a:spAutoFit/>
          </a:bodyPr>
          <a:lstStyle/>
          <a:p>
            <a:r>
              <a:rPr lang="vi-VN" sz="1600" dirty="0">
                <a:solidFill>
                  <a:schemeClr val="accent2"/>
                </a:solidFill>
              </a:rPr>
              <a:t>Hoàn thành </a:t>
            </a:r>
            <a:r>
              <a:rPr lang="vi-VN" sz="1600" b="0" i="0" dirty="0">
                <a:solidFill>
                  <a:schemeClr val="bg1"/>
                </a:solidFill>
                <a:effectLst/>
              </a:rPr>
              <a:t> Tạo giao diện Danh sách thực tập cho Giáo viên</a:t>
            </a:r>
            <a:endParaRPr lang="vi-VN" sz="1600" dirty="0">
              <a:solidFill>
                <a:schemeClr val="bg1"/>
              </a:solidFill>
            </a:endParaRPr>
          </a:p>
        </p:txBody>
      </p:sp>
      <p:sp>
        <p:nvSpPr>
          <p:cNvPr id="33" name="!!T4">
            <a:extLst>
              <a:ext uri="{FF2B5EF4-FFF2-40B4-BE49-F238E27FC236}">
                <a16:creationId xmlns:a16="http://schemas.microsoft.com/office/drawing/2014/main" id="{82AC9E0B-C375-0BFE-1EA4-9E27E7DC2AF7}"/>
              </a:ext>
            </a:extLst>
          </p:cNvPr>
          <p:cNvSpPr/>
          <p:nvPr/>
        </p:nvSpPr>
        <p:spPr>
          <a:xfrm>
            <a:off x="6414965" y="1817236"/>
            <a:ext cx="5097567" cy="369333"/>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rPr>
              <a:t>Ngày 10/5/2024</a:t>
            </a:r>
            <a:endParaRPr lang="en-PH" sz="2000" dirty="0">
              <a:solidFill>
                <a:schemeClr val="tx1"/>
              </a:solidFill>
            </a:endParaRPr>
          </a:p>
        </p:txBody>
      </p:sp>
      <p:sp>
        <p:nvSpPr>
          <p:cNvPr id="37" name="TextBox 36">
            <a:extLst>
              <a:ext uri="{FF2B5EF4-FFF2-40B4-BE49-F238E27FC236}">
                <a16:creationId xmlns:a16="http://schemas.microsoft.com/office/drawing/2014/main" id="{9D3173D1-2CC4-2D68-E770-D0C32F7B2572}"/>
              </a:ext>
            </a:extLst>
          </p:cNvPr>
          <p:cNvSpPr txBox="1"/>
          <p:nvPr/>
        </p:nvSpPr>
        <p:spPr>
          <a:xfrm>
            <a:off x="6414965" y="2435259"/>
            <a:ext cx="6725264" cy="584775"/>
          </a:xfrm>
          <a:prstGeom prst="rect">
            <a:avLst/>
          </a:prstGeom>
          <a:noFill/>
        </p:spPr>
        <p:txBody>
          <a:bodyPr wrap="square">
            <a:spAutoFit/>
          </a:bodyPr>
          <a:lstStyle/>
          <a:p>
            <a:r>
              <a:rPr lang="vi-VN" sz="1600" dirty="0">
                <a:solidFill>
                  <a:schemeClr val="accent2"/>
                </a:solidFill>
              </a:rPr>
              <a:t>Hoàn thành</a:t>
            </a:r>
            <a:r>
              <a:rPr lang="vi-VN" sz="1600" dirty="0">
                <a:solidFill>
                  <a:schemeClr val="bg1"/>
                </a:solidFill>
              </a:rPr>
              <a:t> Xây dựng API thêm, cập nhật thông tin,</a:t>
            </a:r>
          </a:p>
          <a:p>
            <a:r>
              <a:rPr lang="vi-VN" sz="1600" dirty="0">
                <a:solidFill>
                  <a:schemeClr val="bg1"/>
                </a:solidFill>
              </a:rPr>
              <a:t> trạng thái sinh viên</a:t>
            </a:r>
          </a:p>
        </p:txBody>
      </p:sp>
      <p:sp>
        <p:nvSpPr>
          <p:cNvPr id="39" name="TextBox 38">
            <a:extLst>
              <a:ext uri="{FF2B5EF4-FFF2-40B4-BE49-F238E27FC236}">
                <a16:creationId xmlns:a16="http://schemas.microsoft.com/office/drawing/2014/main" id="{47F2D834-1DA7-C9A4-7134-556B21C54262}"/>
              </a:ext>
            </a:extLst>
          </p:cNvPr>
          <p:cNvSpPr txBox="1"/>
          <p:nvPr/>
        </p:nvSpPr>
        <p:spPr>
          <a:xfrm>
            <a:off x="6414965" y="3139745"/>
            <a:ext cx="6953864" cy="338554"/>
          </a:xfrm>
          <a:prstGeom prst="rect">
            <a:avLst/>
          </a:prstGeom>
          <a:noFill/>
        </p:spPr>
        <p:txBody>
          <a:bodyPr wrap="square">
            <a:spAutoFit/>
          </a:bodyPr>
          <a:lstStyle/>
          <a:p>
            <a:r>
              <a:rPr lang="vi-VN" sz="1600" dirty="0">
                <a:solidFill>
                  <a:schemeClr val="accent2"/>
                </a:solidFill>
              </a:rPr>
              <a:t>Hoàn thành </a:t>
            </a:r>
            <a:r>
              <a:rPr lang="vi-VN" sz="1600" b="0" i="0" dirty="0">
                <a:solidFill>
                  <a:schemeClr val="bg1"/>
                </a:solidFill>
                <a:effectLst/>
              </a:rPr>
              <a:t> Tạo giao diện Đăng ký thực tập cho Sinh viên</a:t>
            </a:r>
            <a:endParaRPr lang="vi-VN" sz="1600" dirty="0">
              <a:solidFill>
                <a:schemeClr val="bg1"/>
              </a:solidFill>
            </a:endParaRPr>
          </a:p>
        </p:txBody>
      </p:sp>
      <p:sp>
        <p:nvSpPr>
          <p:cNvPr id="41" name="TextBox 40">
            <a:extLst>
              <a:ext uri="{FF2B5EF4-FFF2-40B4-BE49-F238E27FC236}">
                <a16:creationId xmlns:a16="http://schemas.microsoft.com/office/drawing/2014/main" id="{F3D201F5-E0E5-7E09-DF08-19601F79ABD2}"/>
              </a:ext>
            </a:extLst>
          </p:cNvPr>
          <p:cNvSpPr txBox="1"/>
          <p:nvPr/>
        </p:nvSpPr>
        <p:spPr>
          <a:xfrm>
            <a:off x="6596670" y="6143386"/>
            <a:ext cx="7071850" cy="4770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2500" b="1" i="0" u="none" strike="noStrike" cap="none" normalizeH="0" baseline="0" dirty="0">
                <a:ln>
                  <a:noFill/>
                </a:ln>
                <a:solidFill>
                  <a:schemeClr val="accent2">
                    <a:lumMod val="75000"/>
                  </a:schemeClr>
                </a:solidFill>
                <a:effectLst/>
              </a:rPr>
              <a:t>Ngày 10/5/2024 sprint 1 hoàn thành</a:t>
            </a:r>
          </a:p>
        </p:txBody>
      </p:sp>
    </p:spTree>
    <p:extLst>
      <p:ext uri="{BB962C8B-B14F-4D97-AF65-F5344CB8AC3E}">
        <p14:creationId xmlns:p14="http://schemas.microsoft.com/office/powerpoint/2010/main" val="328697283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TotalTime>
  <Words>1261</Words>
  <Application>Microsoft Office PowerPoint</Application>
  <PresentationFormat>Widescreen</PresentationFormat>
  <Paragraphs>157</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Roboto</vt:lpstr>
      <vt:lpstr>Anton</vt:lpstr>
      <vt:lpstr>Calibri Light</vt:lpstr>
      <vt:lpstr>Biotif Black</vt:lpstr>
      <vt:lpstr>Fira Sans Extra Condensed SemiBold</vt:lpstr>
      <vt:lpstr>Biotif</vt:lpstr>
      <vt:lpstr>Lobster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Arceo</dc:creator>
  <cp:lastModifiedBy>Administrator</cp:lastModifiedBy>
  <cp:revision>22</cp:revision>
  <dcterms:created xsi:type="dcterms:W3CDTF">2022-02-21T03:29:40Z</dcterms:created>
  <dcterms:modified xsi:type="dcterms:W3CDTF">2024-06-10T07:25:16Z</dcterms:modified>
</cp:coreProperties>
</file>